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sldIdLst>
    <p:sldId id="320" r:id="rId2"/>
    <p:sldId id="256" r:id="rId3"/>
    <p:sldId id="257" r:id="rId4"/>
    <p:sldId id="285" r:id="rId5"/>
    <p:sldId id="283" r:id="rId6"/>
    <p:sldId id="286" r:id="rId7"/>
    <p:sldId id="304" r:id="rId8"/>
    <p:sldId id="319" r:id="rId9"/>
    <p:sldId id="265" r:id="rId10"/>
    <p:sldId id="281" r:id="rId11"/>
    <p:sldId id="260" r:id="rId12"/>
    <p:sldId id="266" r:id="rId13"/>
    <p:sldId id="273" r:id="rId14"/>
    <p:sldId id="261" r:id="rId15"/>
    <p:sldId id="262" r:id="rId16"/>
    <p:sldId id="288" r:id="rId17"/>
    <p:sldId id="289" r:id="rId18"/>
    <p:sldId id="270" r:id="rId19"/>
    <p:sldId id="298" r:id="rId20"/>
    <p:sldId id="305" r:id="rId21"/>
    <p:sldId id="309" r:id="rId22"/>
    <p:sldId id="271" r:id="rId23"/>
    <p:sldId id="311" r:id="rId24"/>
    <p:sldId id="263" r:id="rId25"/>
    <p:sldId id="307" r:id="rId26"/>
    <p:sldId id="310" r:id="rId27"/>
    <p:sldId id="268" r:id="rId28"/>
    <p:sldId id="312" r:id="rId29"/>
    <p:sldId id="292" r:id="rId30"/>
    <p:sldId id="269" r:id="rId31"/>
    <p:sldId id="274" r:id="rId32"/>
    <p:sldId id="294" r:id="rId33"/>
    <p:sldId id="276" r:id="rId34"/>
    <p:sldId id="278" r:id="rId35"/>
    <p:sldId id="264" r:id="rId36"/>
    <p:sldId id="318" r:id="rId37"/>
    <p:sldId id="316" r:id="rId38"/>
    <p:sldId id="299" r:id="rId39"/>
    <p:sldId id="297" r:id="rId40"/>
    <p:sldId id="296" r:id="rId41"/>
    <p:sldId id="313" r:id="rId42"/>
    <p:sldId id="317" r:id="rId43"/>
    <p:sldId id="314" r:id="rId44"/>
    <p:sldId id="300" r:id="rId45"/>
    <p:sldId id="302" r:id="rId46"/>
    <p:sldId id="301" r:id="rId47"/>
    <p:sldId id="315" r:id="rId4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69" autoAdjust="0"/>
  </p:normalViewPr>
  <p:slideViewPr>
    <p:cSldViewPr>
      <p:cViewPr varScale="1">
        <p:scale>
          <a:sx n="69" d="100"/>
          <a:sy n="69" d="100"/>
        </p:scale>
        <p:origin x="-54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F1FF-F487-497E-8C13-3DA27454A86D}" type="datetimeFigureOut">
              <a:rPr lang="it-IT" smtClean="0"/>
              <a:pPr/>
              <a:t>08/02/2016</a:t>
            </a:fld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38F605-C708-404E-92B6-F5DF9352907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F1FF-F487-497E-8C13-3DA27454A86D}" type="datetimeFigureOut">
              <a:rPr lang="it-IT" smtClean="0"/>
              <a:pPr/>
              <a:t>08/02/2016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F605-C708-404E-92B6-F5DF9352907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F1FF-F487-497E-8C13-3DA27454A86D}" type="datetimeFigureOut">
              <a:rPr lang="it-IT" smtClean="0"/>
              <a:pPr/>
              <a:t>08/02/2016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F605-C708-404E-92B6-F5DF9352907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F1FF-F487-497E-8C13-3DA27454A86D}" type="datetimeFigureOut">
              <a:rPr lang="it-IT" smtClean="0"/>
              <a:pPr/>
              <a:t>08/02/2016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F605-C708-404E-92B6-F5DF9352907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F1FF-F487-497E-8C13-3DA27454A86D}" type="datetimeFigureOut">
              <a:rPr lang="it-IT" smtClean="0"/>
              <a:pPr/>
              <a:t>08/02/2016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F605-C708-404E-92B6-F5DF9352907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F1FF-F487-497E-8C13-3DA27454A86D}" type="datetimeFigureOut">
              <a:rPr lang="it-IT" smtClean="0"/>
              <a:pPr/>
              <a:t>08/02/2016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F605-C708-404E-92B6-F5DF9352907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F1FF-F487-497E-8C13-3DA27454A86D}" type="datetimeFigureOut">
              <a:rPr lang="it-IT" smtClean="0"/>
              <a:pPr/>
              <a:t>08/02/2016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F605-C708-404E-92B6-F5DF9352907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F1FF-F487-497E-8C13-3DA27454A86D}" type="datetimeFigureOut">
              <a:rPr lang="it-IT" smtClean="0"/>
              <a:pPr/>
              <a:t>08/02/2016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F605-C708-404E-92B6-F5DF9352907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F1FF-F487-497E-8C13-3DA27454A86D}" type="datetimeFigureOut">
              <a:rPr lang="it-IT" smtClean="0"/>
              <a:pPr/>
              <a:t>08/02/2016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F605-C708-404E-92B6-F5DF9352907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F1FF-F487-497E-8C13-3DA27454A86D}" type="datetimeFigureOut">
              <a:rPr lang="it-IT" smtClean="0"/>
              <a:pPr/>
              <a:t>08/02/2016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F605-C708-404E-92B6-F5DF9352907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F1FF-F487-497E-8C13-3DA27454A86D}" type="datetimeFigureOut">
              <a:rPr lang="it-IT" smtClean="0"/>
              <a:pPr/>
              <a:t>08/02/2016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F605-C708-404E-92B6-F5DF9352907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bg1"/>
            </a:gs>
            <a:gs pos="77000">
              <a:srgbClr val="85C2FF"/>
            </a:gs>
            <a:gs pos="89000">
              <a:srgbClr val="C4D6EB"/>
            </a:gs>
            <a:gs pos="98000">
              <a:srgbClr val="FF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BEAF1FF-F487-497E-8C13-3DA27454A86D}" type="datetimeFigureOut">
              <a:rPr lang="it-IT" smtClean="0"/>
              <a:pPr/>
              <a:t>08/02/2016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B38F605-C708-404E-92B6-F5DF9352907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gif"/><Relationship Id="rId7" Type="http://schemas.openxmlformats.org/officeDocument/2006/relationships/image" Target="../media/image39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GV3fv-uZYI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52.png"/><Relationship Id="rId4" Type="http://schemas.microsoft.com/office/2007/relationships/media" Target="../media/media1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4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60.gif"/><Relationship Id="rId4" Type="http://schemas.openxmlformats.org/officeDocument/2006/relationships/image" Target="../media/image4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4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7" Type="http://schemas.openxmlformats.org/officeDocument/2006/relationships/image" Target="../media/image8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1600200"/>
          </a:xfrm>
        </p:spPr>
        <p:txBody>
          <a:bodyPr/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Dott.ssa Ferrari Chiara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933056"/>
            <a:ext cx="8229600" cy="219310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sz="2800" b="1" dirty="0" smtClean="0"/>
              <a:t>Classi quarte, scuola statale </a:t>
            </a:r>
            <a:r>
              <a:rPr lang="it-IT" sz="2800" b="1" smtClean="0"/>
              <a:t>primaria </a:t>
            </a:r>
          </a:p>
          <a:p>
            <a:pPr algn="ctr">
              <a:buNone/>
            </a:pPr>
            <a:r>
              <a:rPr lang="it-IT" sz="2800" b="1" smtClean="0"/>
              <a:t>Renzo </a:t>
            </a:r>
            <a:r>
              <a:rPr lang="it-IT" sz="2800" b="1" dirty="0" err="1" smtClean="0"/>
              <a:t>Pezzani</a:t>
            </a:r>
            <a:r>
              <a:rPr lang="it-IT" sz="2800" b="1" dirty="0" smtClean="0"/>
              <a:t>.</a:t>
            </a:r>
          </a:p>
          <a:p>
            <a:pPr algn="ctr">
              <a:buNone/>
            </a:pPr>
            <a:r>
              <a:rPr lang="it-IT" sz="2800" b="1" dirty="0" smtClean="0"/>
              <a:t>Istituto Comprensivo di </a:t>
            </a:r>
            <a:r>
              <a:rPr lang="it-IT" sz="2800" b="1" dirty="0" err="1" smtClean="0"/>
              <a:t>Albinea</a:t>
            </a:r>
            <a:r>
              <a:rPr lang="it-IT" sz="2800" b="1" dirty="0" smtClean="0"/>
              <a:t> </a:t>
            </a:r>
          </a:p>
          <a:p>
            <a:pPr algn="ctr">
              <a:buNone/>
            </a:pPr>
            <a:r>
              <a:rPr lang="it-IT" sz="2800" b="1" dirty="0" smtClean="0"/>
              <a:t> Anno scolastico 2015-2016</a:t>
            </a:r>
            <a:endParaRPr lang="it-IT" sz="28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3610744" cy="1143000"/>
          </a:xfrm>
        </p:spPr>
        <p:txBody>
          <a:bodyPr/>
          <a:lstStyle/>
          <a:p>
            <a:r>
              <a:rPr lang="it-IT" sz="4000" dirty="0" smtClean="0"/>
              <a:t>DIMENSIONI</a:t>
            </a:r>
            <a:endParaRPr lang="it-IT" sz="40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931820">
            <a:off x="1319192" y="5043140"/>
            <a:ext cx="511795" cy="301228"/>
          </a:xfrm>
        </p:spPr>
      </p:pic>
      <p:sp>
        <p:nvSpPr>
          <p:cNvPr id="5" name="Freccia bidirezionale orizzontale 4"/>
          <p:cNvSpPr/>
          <p:nvPr/>
        </p:nvSpPr>
        <p:spPr>
          <a:xfrm>
            <a:off x="1384011" y="5446340"/>
            <a:ext cx="468051" cy="1440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850846" y="5590356"/>
            <a:ext cx="1800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 smtClean="0"/>
              <a:t>1 Micron</a:t>
            </a:r>
            <a:endParaRPr lang="it-IT" sz="30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2110" y="767083"/>
            <a:ext cx="4420734" cy="4679257"/>
          </a:xfrm>
          <a:prstGeom prst="rect">
            <a:avLst/>
          </a:prstGeom>
        </p:spPr>
      </p:pic>
      <p:sp>
        <p:nvSpPr>
          <p:cNvPr id="11" name="Freccia bidirezionale orizzontale 10"/>
          <p:cNvSpPr/>
          <p:nvPr/>
        </p:nvSpPr>
        <p:spPr>
          <a:xfrm>
            <a:off x="4527159" y="5446340"/>
            <a:ext cx="4345685" cy="1440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                                              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680188" y="5590356"/>
            <a:ext cx="2039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 smtClean="0"/>
              <a:t>20 Micron</a:t>
            </a:r>
            <a:endParaRPr lang="it-IT" sz="30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683568" y="6144354"/>
            <a:ext cx="2160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 smtClean="0"/>
              <a:t> BATTERI</a:t>
            </a:r>
            <a:endParaRPr lang="it-IT" sz="30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4355976" y="6144354"/>
            <a:ext cx="4248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 smtClean="0"/>
              <a:t>     CELLULA ANIMALE</a:t>
            </a:r>
            <a:endParaRPr lang="it-IT" sz="3000" dirty="0"/>
          </a:p>
        </p:txBody>
      </p:sp>
    </p:spTree>
    <p:extLst>
      <p:ext uri="{BB962C8B-B14F-4D97-AF65-F5344CB8AC3E}">
        <p14:creationId xmlns:p14="http://schemas.microsoft.com/office/powerpoint/2010/main" xmlns="" val="289697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it-IT" sz="4000" dirty="0" smtClean="0"/>
              <a:t>MICROSCOPIO</a:t>
            </a:r>
            <a:endParaRPr lang="it-IT" sz="4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96752"/>
            <a:ext cx="4248472" cy="5140651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9080" y="1347969"/>
            <a:ext cx="2416828" cy="180506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1" y="1347969"/>
            <a:ext cx="2406757" cy="180506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3543613"/>
            <a:ext cx="3384376" cy="28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126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it-IT" sz="4000" dirty="0" smtClean="0"/>
              <a:t>EUCARIOTE o PROCARIOTE ?</a:t>
            </a:r>
            <a:endParaRPr lang="it-IT" sz="4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5596" y="2924944"/>
            <a:ext cx="2736304" cy="2017552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1340768"/>
            <a:ext cx="3197394" cy="338437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17510" y="4941168"/>
            <a:ext cx="33843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solidFill>
                  <a:srgbClr val="FF0000"/>
                </a:solidFill>
              </a:rPr>
              <a:t>PRO</a:t>
            </a:r>
            <a:r>
              <a:rPr lang="it-IT" sz="3000" dirty="0" smtClean="0"/>
              <a:t>CARIOTE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649958" y="494116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solidFill>
                  <a:srgbClr val="FF0000"/>
                </a:solidFill>
              </a:rPr>
              <a:t>EU</a:t>
            </a:r>
            <a:r>
              <a:rPr lang="it-IT" sz="3000" dirty="0" smtClean="0"/>
              <a:t>CARIOTE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7154" y="5309483"/>
            <a:ext cx="1052592" cy="138340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0077" y="5575414"/>
            <a:ext cx="1235199" cy="113130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1842" y="5451784"/>
            <a:ext cx="1155579" cy="126876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3" y="5589240"/>
            <a:ext cx="1439544" cy="110365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5859" y="5589241"/>
            <a:ext cx="1568242" cy="110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908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196752"/>
          </a:xfrm>
        </p:spPr>
        <p:txBody>
          <a:bodyPr>
            <a:normAutofit/>
          </a:bodyPr>
          <a:lstStyle/>
          <a:p>
            <a:r>
              <a:rPr lang="it-IT" sz="4000" dirty="0" smtClean="0"/>
              <a:t>CELLULA ANIMALE (EUCARIOTE)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 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1484784"/>
            <a:ext cx="4923716" cy="472748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51520" y="1988841"/>
            <a:ext cx="18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MEMBRANA PLASMATICA</a:t>
            </a:r>
            <a:endParaRPr lang="it-IT" dirty="0"/>
          </a:p>
        </p:txBody>
      </p:sp>
      <p:cxnSp>
        <p:nvCxnSpPr>
          <p:cNvPr id="9" name="Connettore 2 8"/>
          <p:cNvCxnSpPr/>
          <p:nvPr/>
        </p:nvCxnSpPr>
        <p:spPr>
          <a:xfrm flipV="1">
            <a:off x="4211960" y="2312006"/>
            <a:ext cx="3096344" cy="68320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7308304" y="200211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NUCLEO</a:t>
            </a:r>
            <a:endParaRPr lang="it-IT" b="1" dirty="0"/>
          </a:p>
        </p:txBody>
      </p:sp>
      <p:cxnSp>
        <p:nvCxnSpPr>
          <p:cNvPr id="12" name="Connettore 2 11"/>
          <p:cNvCxnSpPr/>
          <p:nvPr/>
        </p:nvCxnSpPr>
        <p:spPr>
          <a:xfrm flipH="1" flipV="1">
            <a:off x="1078664" y="2702270"/>
            <a:ext cx="1333096" cy="222674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395536" y="5304357"/>
            <a:ext cx="1793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CITOPLASMA</a:t>
            </a:r>
            <a:endParaRPr lang="it-IT" dirty="0"/>
          </a:p>
        </p:txBody>
      </p:sp>
      <p:cxnSp>
        <p:nvCxnSpPr>
          <p:cNvPr id="19" name="Connettore 2 18"/>
          <p:cNvCxnSpPr/>
          <p:nvPr/>
        </p:nvCxnSpPr>
        <p:spPr>
          <a:xfrm flipH="1">
            <a:off x="2051720" y="4221088"/>
            <a:ext cx="1008112" cy="7920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>
            <a:off x="2339752" y="4617132"/>
            <a:ext cx="1804392" cy="68722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H="1">
            <a:off x="2775992" y="4953475"/>
            <a:ext cx="2871936" cy="701764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5180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</a:bodyPr>
          <a:lstStyle/>
          <a:p>
            <a:r>
              <a:rPr lang="it-IT" sz="4400" dirty="0" smtClean="0"/>
              <a:t>MEMBRANA PLASMATICA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4978896" cy="4525963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412776"/>
            <a:ext cx="4741052" cy="450188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51520" y="6021288"/>
            <a:ext cx="84969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/>
              <a:t>Delimita la cellula</a:t>
            </a:r>
            <a:r>
              <a:rPr lang="it-IT" sz="3000" dirty="0"/>
              <a:t> </a:t>
            </a:r>
            <a:r>
              <a:rPr lang="it-IT" sz="3000" dirty="0" smtClean="0"/>
              <a:t>e protegge il suo contenuto</a:t>
            </a:r>
            <a:endParaRPr lang="it-IT" sz="3000" dirty="0"/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5292080" y="2474188"/>
            <a:ext cx="1276130" cy="50318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6575039" y="2079449"/>
            <a:ext cx="24614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/>
              <a:t>Fosfolipidi:</a:t>
            </a:r>
          </a:p>
          <a:p>
            <a:r>
              <a:rPr lang="it-IT" sz="2000" dirty="0" smtClean="0"/>
              <a:t>«palline di grasso» che proteggono come un impermeabile</a:t>
            </a:r>
            <a:endParaRPr lang="it-IT" sz="2000" dirty="0"/>
          </a:p>
        </p:txBody>
      </p:sp>
      <p:cxnSp>
        <p:nvCxnSpPr>
          <p:cNvPr id="15" name="Connettore 2 14"/>
          <p:cNvCxnSpPr/>
          <p:nvPr/>
        </p:nvCxnSpPr>
        <p:spPr>
          <a:xfrm>
            <a:off x="2843808" y="5229200"/>
            <a:ext cx="3564396" cy="1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4860032" y="4814936"/>
            <a:ext cx="1548172" cy="54224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/>
          <p:cNvSpPr/>
          <p:nvPr/>
        </p:nvSpPr>
        <p:spPr>
          <a:xfrm>
            <a:off x="6575039" y="4581128"/>
            <a:ext cx="24614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/>
              <a:t>Proteine:</a:t>
            </a:r>
          </a:p>
          <a:p>
            <a:r>
              <a:rPr lang="it-IT" sz="2000" dirty="0" smtClean="0"/>
              <a:t>canali a doppio senso che si aprono e si chiudono</a:t>
            </a:r>
            <a:endParaRPr lang="it-IT" sz="20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724128" y="1340768"/>
            <a:ext cx="33123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i="1" dirty="0" smtClean="0"/>
              <a:t>  il </a:t>
            </a:r>
            <a:r>
              <a:rPr lang="it-IT" sz="2600" i="1" dirty="0"/>
              <a:t>filtro intelligente</a:t>
            </a:r>
            <a:endParaRPr lang="it-IT" sz="2600" dirty="0"/>
          </a:p>
        </p:txBody>
      </p:sp>
    </p:spTree>
    <p:extLst>
      <p:ext uri="{BB962C8B-B14F-4D97-AF65-F5344CB8AC3E}">
        <p14:creationId xmlns:p14="http://schemas.microsoft.com/office/powerpoint/2010/main" xmlns="" val="188709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23646" y="1240830"/>
            <a:ext cx="4258816" cy="4205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Attraverso i canali qualcosa può passare, qualcos’altro no:</a:t>
            </a:r>
          </a:p>
          <a:p>
            <a:pPr>
              <a:buFontTx/>
              <a:buChar char="-"/>
            </a:pPr>
            <a:r>
              <a:rPr lang="it-IT" dirty="0" smtClean="0"/>
              <a:t>Nutrienti </a:t>
            </a:r>
          </a:p>
          <a:p>
            <a:pPr>
              <a:buFontTx/>
              <a:buChar char="-"/>
            </a:pPr>
            <a:endParaRPr lang="it-IT" sz="2100" dirty="0" smtClean="0"/>
          </a:p>
          <a:p>
            <a:pPr>
              <a:buFontTx/>
              <a:buChar char="-"/>
            </a:pPr>
            <a:r>
              <a:rPr lang="it-IT" dirty="0" err="1" smtClean="0"/>
              <a:t>Sost</a:t>
            </a:r>
            <a:r>
              <a:rPr lang="it-IT" dirty="0" smtClean="0"/>
              <a:t>. Tossiche </a:t>
            </a:r>
          </a:p>
          <a:p>
            <a:pPr>
              <a:buFontTx/>
              <a:buChar char="-"/>
            </a:pPr>
            <a:endParaRPr lang="it-IT" sz="2400" dirty="0" smtClean="0"/>
          </a:p>
          <a:p>
            <a:pPr>
              <a:buFontTx/>
              <a:buChar char="-"/>
            </a:pPr>
            <a:r>
              <a:rPr lang="it-IT" dirty="0"/>
              <a:t>R</a:t>
            </a:r>
            <a:r>
              <a:rPr lang="it-IT" dirty="0" smtClean="0"/>
              <a:t>ifiuti  </a:t>
            </a:r>
          </a:p>
          <a:p>
            <a:pPr marL="0" indent="0">
              <a:buNone/>
            </a:pPr>
            <a:endParaRPr lang="it-IT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2453" y="1208038"/>
            <a:ext cx="3960440" cy="376065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07505" y="6021288"/>
            <a:ext cx="61206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>
                <a:latin typeface="+mj-lt"/>
              </a:rPr>
              <a:t>8000 membrane = 1 pagina di un </a:t>
            </a:r>
            <a:r>
              <a:rPr lang="it-IT" sz="2600" dirty="0" smtClean="0">
                <a:latin typeface="+mj-lt"/>
              </a:rPr>
              <a:t>libro</a:t>
            </a:r>
            <a:endParaRPr lang="it-IT" sz="2600" dirty="0">
              <a:latin typeface="+mj-lt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5469" y="3753586"/>
            <a:ext cx="731542" cy="57617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958475" y="2204127"/>
            <a:ext cx="499160" cy="45236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293223" y="2116088"/>
            <a:ext cx="462523" cy="69440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2" y="5103890"/>
            <a:ext cx="2774709" cy="156321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7220" y="2900179"/>
            <a:ext cx="533298" cy="533298"/>
          </a:xfrm>
          <a:prstGeom prst="rect">
            <a:avLst/>
          </a:prstGeom>
        </p:spPr>
      </p:pic>
      <p:pic>
        <p:nvPicPr>
          <p:cNvPr id="1026" name="Picture 2" descr="C:\Users\Microsoft\AppData\Local\Microsoft\Windows\INetCache\IE\62MMFDRE\tango-down-arrow-blue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8623" y="2204128"/>
            <a:ext cx="259162" cy="51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crosoft\AppData\Local\Microsoft\Windows\INetCache\IE\RPACREZP\120px-Italian_traffic_signs_-_old_-_divieto_di_accesso.svg[1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3134" y="2900179"/>
            <a:ext cx="506498" cy="50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9437" y="2138168"/>
            <a:ext cx="677339" cy="650245"/>
          </a:xfrm>
          <a:prstGeom prst="rect">
            <a:avLst/>
          </a:prstGeom>
        </p:spPr>
      </p:pic>
      <p:pic>
        <p:nvPicPr>
          <p:cNvPr id="16" name="Picture 2" descr="C:\Users\Microsoft\AppData\Local\Microsoft\Windows\INetCache\IE\62MMFDRE\tango-down-arrow-blue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4505977" y="3753586"/>
            <a:ext cx="259162" cy="51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6791" y="3687626"/>
            <a:ext cx="677339" cy="65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996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/>
              <a:t>NUCLEO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900" i="1" dirty="0" smtClean="0"/>
              <a:t>Il centro di controllo</a:t>
            </a:r>
            <a:endParaRPr lang="it-IT" sz="2900" i="1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251520" y="6103366"/>
            <a:ext cx="8229600" cy="6424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000" dirty="0" smtClean="0"/>
              <a:t>Il nucleo coordina e dirige tutte le attività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7278" y="404664"/>
            <a:ext cx="1944216" cy="186672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88640"/>
            <a:ext cx="2523633" cy="150816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4508" y="1737827"/>
            <a:ext cx="4209780" cy="4228657"/>
          </a:xfrm>
          <a:prstGeom prst="rect">
            <a:avLst/>
          </a:prstGeom>
        </p:spPr>
      </p:pic>
      <p:pic>
        <p:nvPicPr>
          <p:cNvPr id="11" name="Picture 2" descr="C:\Users\Microsoft\AppData\Local\Microsoft\Windows\INetCache\IE\RPACREZP\Q5Hx8[1]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897041">
            <a:off x="3228102" y="2130908"/>
            <a:ext cx="1442070" cy="14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ttore 2 11"/>
          <p:cNvCxnSpPr/>
          <p:nvPr/>
        </p:nvCxnSpPr>
        <p:spPr>
          <a:xfrm flipH="1">
            <a:off x="6267198" y="1052736"/>
            <a:ext cx="1329138" cy="1203466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997144"/>
            <a:ext cx="2702988" cy="325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332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           </a:t>
            </a:r>
            <a:r>
              <a:rPr lang="it-IT" sz="4000" dirty="0" smtClean="0"/>
              <a:t>Cromosomi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51520" y="5301208"/>
            <a:ext cx="87742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>
                <a:latin typeface="+mj-lt"/>
              </a:rPr>
              <a:t>«Bastoncelli condensati» di DNA: vi sono scritte tutte le informazioni che riguardano la cellula e l’essere vivente a cui appartiene, in un linguaggio molto speciale.</a:t>
            </a:r>
            <a:endParaRPr lang="it-IT" sz="2600" dirty="0">
              <a:latin typeface="+mj-lt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366298"/>
            <a:ext cx="5904656" cy="293491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3444950"/>
            <a:ext cx="2475010" cy="185625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3865" y="163620"/>
            <a:ext cx="1921943" cy="283333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19" y="332656"/>
            <a:ext cx="3343229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62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it-IT" sz="4000" dirty="0" smtClean="0"/>
              <a:t>Il nucleo dirige anche la riproduzione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5661248"/>
            <a:ext cx="8628831" cy="936104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it-IT" sz="6300" dirty="0" smtClean="0"/>
              <a:t>Dividendosi in due cellule figlie </a:t>
            </a:r>
            <a:r>
              <a:rPr lang="it-IT" sz="6300" dirty="0"/>
              <a:t>uguali</a:t>
            </a:r>
            <a:br>
              <a:rPr lang="it-IT" sz="6300" dirty="0"/>
            </a:br>
            <a:r>
              <a:rPr lang="it-IT" sz="6300" dirty="0" smtClean="0"/>
              <a:t>le </a:t>
            </a:r>
            <a:r>
              <a:rPr lang="it-IT" sz="6300" dirty="0"/>
              <a:t>cellule si moltiplicano</a:t>
            </a:r>
            <a:endParaRPr lang="it-IT" sz="6300" dirty="0" smtClean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266825"/>
            <a:ext cx="8628831" cy="41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161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>
              <a:hlinkClick r:id="rId3"/>
            </a:endParaRP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4" name="What Is Motion Graphics, Green Screen Background Images, Free Animated Backgrounds , Free Download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31540" y="121837"/>
            <a:ext cx="8388932" cy="671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686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16632"/>
            <a:ext cx="6480720" cy="486054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5050159"/>
            <a:ext cx="7772400" cy="1807841"/>
          </a:xfrm>
        </p:spPr>
        <p:txBody>
          <a:bodyPr/>
          <a:lstStyle/>
          <a:p>
            <a:r>
              <a:rPr lang="it-IT" sz="4000" dirty="0" smtClean="0"/>
              <a:t>ALLA SCOPERTA DELLA </a:t>
            </a:r>
            <a:r>
              <a:rPr lang="it-IT" dirty="0" smtClean="0"/>
              <a:t>CELLULA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1411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64096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CITOPLASMA</a:t>
            </a:r>
            <a:endParaRPr lang="it-IT" sz="40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 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1484784"/>
            <a:ext cx="4923716" cy="472748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51520" y="1850317"/>
            <a:ext cx="1728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MEMBRANA PLASMATICA</a:t>
            </a:r>
            <a:endParaRPr lang="it-IT" dirty="0"/>
          </a:p>
        </p:txBody>
      </p:sp>
      <p:cxnSp>
        <p:nvCxnSpPr>
          <p:cNvPr id="9" name="Connettore 2 8"/>
          <p:cNvCxnSpPr/>
          <p:nvPr/>
        </p:nvCxnSpPr>
        <p:spPr>
          <a:xfrm flipV="1">
            <a:off x="4211960" y="1988841"/>
            <a:ext cx="1872208" cy="100637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6228184" y="164914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NUCLEO</a:t>
            </a:r>
            <a:endParaRPr lang="it-IT" b="1" dirty="0"/>
          </a:p>
        </p:txBody>
      </p:sp>
      <p:cxnSp>
        <p:nvCxnSpPr>
          <p:cNvPr id="12" name="Connettore 2 11"/>
          <p:cNvCxnSpPr/>
          <p:nvPr/>
        </p:nvCxnSpPr>
        <p:spPr>
          <a:xfrm flipH="1" flipV="1">
            <a:off x="1115615" y="2496648"/>
            <a:ext cx="1296145" cy="428296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H="1">
            <a:off x="2051720" y="4221088"/>
            <a:ext cx="1008112" cy="7920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>
            <a:off x="2339752" y="4617132"/>
            <a:ext cx="1804392" cy="68722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egnaposto contenuto 2"/>
          <p:cNvSpPr txBox="1">
            <a:spLocks/>
          </p:cNvSpPr>
          <p:nvPr/>
        </p:nvSpPr>
        <p:spPr>
          <a:xfrm>
            <a:off x="325823" y="3848524"/>
            <a:ext cx="2734009" cy="3009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80 % 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Acqua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Sali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Zuccheri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20 % Organelli</a:t>
            </a:r>
          </a:p>
        </p:txBody>
      </p:sp>
      <p:cxnSp>
        <p:nvCxnSpPr>
          <p:cNvPr id="23" name="Connettore 2 22"/>
          <p:cNvCxnSpPr/>
          <p:nvPr/>
        </p:nvCxnSpPr>
        <p:spPr>
          <a:xfrm flipH="1">
            <a:off x="2775992" y="4953475"/>
            <a:ext cx="2871936" cy="701764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3556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/>
              <a:t>RIBOSOMI</a:t>
            </a:r>
            <a:r>
              <a:rPr lang="it-IT" dirty="0"/>
              <a:t/>
            </a:r>
            <a:br>
              <a:rPr lang="it-IT" dirty="0"/>
            </a:br>
            <a:r>
              <a:rPr lang="it-IT" sz="2600" i="1" dirty="0"/>
              <a:t>La fabbrica delle Proteine</a:t>
            </a: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568099"/>
            <a:ext cx="7463792" cy="4371915"/>
          </a:xfrm>
        </p:spPr>
      </p:pic>
      <p:sp>
        <p:nvSpPr>
          <p:cNvPr id="9" name="CasellaDiTesto 8"/>
          <p:cNvSpPr txBox="1"/>
          <p:nvPr/>
        </p:nvSpPr>
        <p:spPr>
          <a:xfrm>
            <a:off x="354630" y="5965448"/>
            <a:ext cx="83647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dirty="0" smtClean="0">
                <a:latin typeface="+mj-lt"/>
              </a:rPr>
              <a:t>Leggono </a:t>
            </a:r>
            <a:r>
              <a:rPr lang="it-IT" sz="2600" dirty="0">
                <a:latin typeface="+mj-lt"/>
              </a:rPr>
              <a:t>il linguaggio del DNA e usano quelle istruzioni per costruire le </a:t>
            </a:r>
            <a:r>
              <a:rPr lang="it-IT" sz="2600" dirty="0" smtClean="0">
                <a:latin typeface="+mj-lt"/>
              </a:rPr>
              <a:t>Proteine</a:t>
            </a:r>
            <a:endParaRPr lang="it-IT" sz="2600" dirty="0">
              <a:latin typeface="+mj-lt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6" y="70924"/>
            <a:ext cx="2121911" cy="141637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04258"/>
            <a:ext cx="11430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960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8741" y="0"/>
            <a:ext cx="6923112" cy="1124744"/>
          </a:xfrm>
        </p:spPr>
        <p:txBody>
          <a:bodyPr/>
          <a:lstStyle/>
          <a:p>
            <a:r>
              <a:rPr lang="it-IT" sz="4000" dirty="0" smtClean="0"/>
              <a:t>RETICOLO RUGOSO</a:t>
            </a:r>
            <a:endParaRPr lang="it-IT" sz="4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120" y="2269812"/>
            <a:ext cx="6940053" cy="4530169"/>
          </a:xfrm>
        </p:spPr>
      </p:pic>
      <p:sp>
        <p:nvSpPr>
          <p:cNvPr id="7" name="CasellaDiTesto 6"/>
          <p:cNvSpPr txBox="1"/>
          <p:nvPr/>
        </p:nvSpPr>
        <p:spPr>
          <a:xfrm>
            <a:off x="44564" y="1105647"/>
            <a:ext cx="72728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/>
              <a:t>I ribosomi si possono trovare liberi oppure aggrappati a un reticolo fatto di membrane</a:t>
            </a:r>
            <a:endParaRPr lang="it-IT" sz="2600" dirty="0"/>
          </a:p>
        </p:txBody>
      </p:sp>
      <p:cxnSp>
        <p:nvCxnSpPr>
          <p:cNvPr id="10" name="Connettore 2 9"/>
          <p:cNvCxnSpPr/>
          <p:nvPr/>
        </p:nvCxnSpPr>
        <p:spPr>
          <a:xfrm>
            <a:off x="3386403" y="2052324"/>
            <a:ext cx="468052" cy="299065"/>
          </a:xfrm>
          <a:prstGeom prst="straightConnector1">
            <a:avLst/>
          </a:prstGeom>
          <a:ln w="3492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2386743" y="2009231"/>
            <a:ext cx="720080" cy="494764"/>
          </a:xfrm>
          <a:prstGeom prst="straightConnector1">
            <a:avLst/>
          </a:prstGeom>
          <a:ln w="3492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1403648" y="2868860"/>
            <a:ext cx="504056" cy="284869"/>
          </a:xfrm>
          <a:prstGeom prst="straightConnector1">
            <a:avLst/>
          </a:prstGeom>
          <a:ln w="3492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 flipV="1">
            <a:off x="4860032" y="5877273"/>
            <a:ext cx="432048" cy="591660"/>
          </a:xfrm>
          <a:prstGeom prst="straightConnector1">
            <a:avLst/>
          </a:prstGeom>
          <a:ln w="3492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41756"/>
            <a:ext cx="1691680" cy="2427595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9867" y="4687992"/>
            <a:ext cx="2234133" cy="2145091"/>
          </a:xfrm>
          <a:prstGeom prst="rect">
            <a:avLst/>
          </a:prstGeom>
        </p:spPr>
      </p:pic>
      <p:cxnSp>
        <p:nvCxnSpPr>
          <p:cNvPr id="17" name="Connettore 2 16"/>
          <p:cNvCxnSpPr/>
          <p:nvPr/>
        </p:nvCxnSpPr>
        <p:spPr>
          <a:xfrm flipH="1" flipV="1">
            <a:off x="6837690" y="4293096"/>
            <a:ext cx="468052" cy="501785"/>
          </a:xfrm>
          <a:prstGeom prst="straightConnector1">
            <a:avLst/>
          </a:prstGeom>
          <a:ln w="3492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H="1" flipV="1">
            <a:off x="6732240" y="5229200"/>
            <a:ext cx="864096" cy="53133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8563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58616" y="353641"/>
            <a:ext cx="6347048" cy="1143000"/>
          </a:xfrm>
        </p:spPr>
        <p:txBody>
          <a:bodyPr>
            <a:normAutofit fontScale="90000"/>
          </a:bodyPr>
          <a:lstStyle/>
          <a:p>
            <a:r>
              <a:rPr lang="it-IT" sz="4400" dirty="0" smtClean="0"/>
              <a:t>RETICOLO LISCIO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900" i="1" dirty="0" smtClean="0"/>
              <a:t>la fabbrica dei grassi</a:t>
            </a:r>
            <a:endParaRPr lang="it-IT" sz="2900" i="1" dirty="0"/>
          </a:p>
        </p:txBody>
      </p:sp>
      <p:pic>
        <p:nvPicPr>
          <p:cNvPr id="18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267" y="2060848"/>
            <a:ext cx="6940053" cy="4530169"/>
          </a:xfr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9867" y="4687992"/>
            <a:ext cx="2234133" cy="2145091"/>
          </a:xfrm>
          <a:prstGeom prst="rect">
            <a:avLst/>
          </a:prstGeom>
        </p:spPr>
      </p:pic>
      <p:cxnSp>
        <p:nvCxnSpPr>
          <p:cNvPr id="16" name="Connettore 2 15"/>
          <p:cNvCxnSpPr/>
          <p:nvPr/>
        </p:nvCxnSpPr>
        <p:spPr>
          <a:xfrm flipH="1">
            <a:off x="4211960" y="5949281"/>
            <a:ext cx="3528392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C:\Users\Microsoft\AppData\Local\Microsoft\Windows\INetCache\IE\RPACREZP\Q5Hx8[1]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827241" flipV="1">
            <a:off x="192956" y="1709913"/>
            <a:ext cx="1442070" cy="14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16632"/>
            <a:ext cx="1961120" cy="1862192"/>
          </a:xfrm>
          <a:prstGeom prst="rect">
            <a:avLst/>
          </a:prstGeom>
        </p:spPr>
      </p:pic>
      <p:sp>
        <p:nvSpPr>
          <p:cNvPr id="9" name="Ovale 8"/>
          <p:cNvSpPr/>
          <p:nvPr/>
        </p:nvSpPr>
        <p:spPr>
          <a:xfrm>
            <a:off x="1298373" y="884573"/>
            <a:ext cx="604863" cy="122413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9794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8775" y="97561"/>
            <a:ext cx="5657401" cy="1143000"/>
          </a:xfrm>
        </p:spPr>
        <p:txBody>
          <a:bodyPr/>
          <a:lstStyle/>
          <a:p>
            <a:r>
              <a:rPr lang="it-IT" sz="4000" dirty="0" smtClean="0"/>
              <a:t>APPARATO DI GOLGI</a:t>
            </a:r>
            <a:endParaRPr lang="it-IT" sz="40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9496" y="1844824"/>
            <a:ext cx="4139311" cy="3758231"/>
          </a:xfrm>
        </p:spPr>
      </p:pic>
      <p:sp>
        <p:nvSpPr>
          <p:cNvPr id="7" name="CasellaDiTesto 6"/>
          <p:cNvSpPr txBox="1"/>
          <p:nvPr/>
        </p:nvSpPr>
        <p:spPr>
          <a:xfrm>
            <a:off x="191209" y="6093296"/>
            <a:ext cx="8640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dirty="0" smtClean="0">
                <a:latin typeface="+mj-lt"/>
              </a:rPr>
              <a:t>La proteina è quasi finita… solo un ultimo ritocco </a:t>
            </a:r>
            <a:endParaRPr lang="it-IT" sz="2600" dirty="0">
              <a:latin typeface="+mj-lt"/>
            </a:endParaRPr>
          </a:p>
        </p:txBody>
      </p:sp>
      <p:pic>
        <p:nvPicPr>
          <p:cNvPr id="1026" name="Picture 2" descr="C:\Users\Microsoft\Desktop\CELLULA\Immagini\membrana_plasmatic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749" y="3536479"/>
            <a:ext cx="1036375" cy="24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Microsoft\AppData\Local\Microsoft\Windows\INetCache\IE\RPACREZP\Q5Hx8[1]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98575" flipV="1">
            <a:off x="5422289" y="3182482"/>
            <a:ext cx="866681" cy="87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Microsoft\AppData\Local\Microsoft\Windows\INetCache\IE\RPACREZP\Q5Hx8[1]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98575" flipV="1">
            <a:off x="1245825" y="3990143"/>
            <a:ext cx="866681" cy="87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Microsoft\Desktop\CELLULA\Immagini\membrana_plasmatic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7275" y="3601969"/>
            <a:ext cx="1036375" cy="24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crosoft\Desktop\CELLULA\Immagini\membrana_plasmatica - Copia - Copia - Copi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214997" y="1772854"/>
            <a:ext cx="805682" cy="182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Microsoft\AppData\Local\Microsoft\Windows\INetCache\IE\RPACREZP\Q5Hx8[1]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854642" flipH="1" flipV="1">
            <a:off x="7927997" y="2118705"/>
            <a:ext cx="899762" cy="90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9352" y="97561"/>
            <a:ext cx="1961120" cy="1862192"/>
          </a:xfrm>
          <a:prstGeom prst="rect">
            <a:avLst/>
          </a:prstGeom>
        </p:spPr>
      </p:pic>
      <p:sp>
        <p:nvSpPr>
          <p:cNvPr id="17" name="Ovale 16"/>
          <p:cNvSpPr/>
          <p:nvPr/>
        </p:nvSpPr>
        <p:spPr>
          <a:xfrm>
            <a:off x="7271452" y="416589"/>
            <a:ext cx="937800" cy="135626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2924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2487485"/>
            <a:ext cx="5003572" cy="270685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97823" y="476672"/>
            <a:ext cx="3878433" cy="172819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   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sz="4400" dirty="0" smtClean="0"/>
              <a:t>MITOCONDRI</a:t>
            </a:r>
            <a:r>
              <a:rPr lang="it-IT" dirty="0"/>
              <a:t/>
            </a:r>
            <a:br>
              <a:rPr lang="it-IT" dirty="0"/>
            </a:br>
            <a:r>
              <a:rPr lang="it-IT" sz="2900" i="1" dirty="0"/>
              <a:t>Le centrali energetiche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936" y="272920"/>
            <a:ext cx="2849887" cy="2736304"/>
          </a:xfrm>
          <a:prstGeom prst="rect">
            <a:avLst/>
          </a:prstGeom>
        </p:spPr>
      </p:pic>
      <p:sp>
        <p:nvSpPr>
          <p:cNvPr id="12" name="Segnaposto contenuto 2"/>
          <p:cNvSpPr txBox="1">
            <a:spLocks/>
          </p:cNvSpPr>
          <p:nvPr/>
        </p:nvSpPr>
        <p:spPr>
          <a:xfrm>
            <a:off x="971600" y="5301208"/>
            <a:ext cx="604867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600" dirty="0" smtClean="0">
                <a:latin typeface="+mj-lt"/>
              </a:rPr>
              <a:t>Zuccheri + Ossigeno           </a:t>
            </a:r>
            <a:r>
              <a:rPr lang="it-IT" sz="2600" b="1" dirty="0" smtClean="0">
                <a:solidFill>
                  <a:srgbClr val="FF0000"/>
                </a:solidFill>
                <a:latin typeface="+mj-lt"/>
              </a:rPr>
              <a:t>ENERGIA</a:t>
            </a:r>
            <a:endParaRPr lang="it-IT" sz="2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Segnaposto contenuto 2"/>
          <p:cNvSpPr txBox="1">
            <a:spLocks/>
          </p:cNvSpPr>
          <p:nvPr/>
        </p:nvSpPr>
        <p:spPr>
          <a:xfrm>
            <a:off x="336915" y="5797559"/>
            <a:ext cx="8568952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smtClean="0"/>
              <a:t>      </a:t>
            </a:r>
            <a:endParaRPr lang="it-IT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1172" y="4797152"/>
            <a:ext cx="1234022" cy="1221744"/>
          </a:xfrm>
          <a:prstGeom prst="rect">
            <a:avLst/>
          </a:prstGeom>
        </p:spPr>
      </p:pic>
      <p:pic>
        <p:nvPicPr>
          <p:cNvPr id="20" name="Segnaposto contenuto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260648"/>
            <a:ext cx="1715823" cy="1286867"/>
          </a:xfrm>
          <a:prstGeom prst="rect">
            <a:avLst/>
          </a:prstGeom>
        </p:spPr>
      </p:pic>
      <p:cxnSp>
        <p:nvCxnSpPr>
          <p:cNvPr id="13" name="Connettore 2 12"/>
          <p:cNvCxnSpPr/>
          <p:nvPr/>
        </p:nvCxnSpPr>
        <p:spPr>
          <a:xfrm>
            <a:off x="1691680" y="2487485"/>
            <a:ext cx="1440160" cy="101352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4369363" y="5549313"/>
            <a:ext cx="50405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egnaposto contenuto 2"/>
          <p:cNvSpPr txBox="1">
            <a:spLocks/>
          </p:cNvSpPr>
          <p:nvPr/>
        </p:nvSpPr>
        <p:spPr>
          <a:xfrm>
            <a:off x="147936" y="5949280"/>
            <a:ext cx="8996064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000" dirty="0" smtClean="0">
                <a:latin typeface="+mj-lt"/>
              </a:rPr>
              <a:t>…</a:t>
            </a:r>
            <a:r>
              <a:rPr lang="it-IT" sz="2600" dirty="0" smtClean="0">
                <a:latin typeface="+mj-lt"/>
              </a:rPr>
              <a:t>così facendo producono un rifiuto: Anidride Carbonica</a:t>
            </a:r>
            <a:endParaRPr lang="it-IT" sz="2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931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23728" y="0"/>
            <a:ext cx="5616624" cy="1484784"/>
          </a:xfrm>
        </p:spPr>
        <p:txBody>
          <a:bodyPr>
            <a:normAutofit fontScale="90000"/>
          </a:bodyPr>
          <a:lstStyle/>
          <a:p>
            <a:r>
              <a:rPr lang="it-IT" sz="4400" dirty="0" smtClean="0"/>
              <a:t>CITOSCHELETRO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900" i="1" dirty="0"/>
              <a:t>Lo scheletro della </a:t>
            </a:r>
            <a:r>
              <a:rPr lang="it-IT" sz="2900" i="1" dirty="0" smtClean="0"/>
              <a:t>cellula</a:t>
            </a:r>
            <a:endParaRPr lang="it-IT" sz="29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000" y="1536788"/>
            <a:ext cx="4608512" cy="4625149"/>
          </a:xfrm>
        </p:spPr>
      </p:pic>
      <p:sp>
        <p:nvSpPr>
          <p:cNvPr id="9" name="CasellaDiTesto 8"/>
          <p:cNvSpPr txBox="1"/>
          <p:nvPr/>
        </p:nvSpPr>
        <p:spPr>
          <a:xfrm>
            <a:off x="5360465" y="2510535"/>
            <a:ext cx="3600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smtClean="0">
                <a:latin typeface="+mj-lt"/>
              </a:rPr>
              <a:t>Dà </a:t>
            </a:r>
            <a:r>
              <a:rPr lang="it-IT" sz="2800" dirty="0">
                <a:latin typeface="+mj-lt"/>
              </a:rPr>
              <a:t>alla cellula la forma che vediamo </a:t>
            </a:r>
            <a:endParaRPr lang="it-IT" sz="2800" dirty="0" smtClean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smtClean="0">
                <a:latin typeface="+mj-lt"/>
              </a:rPr>
              <a:t>Ancora gli organuli e li trasporta come </a:t>
            </a:r>
            <a:r>
              <a:rPr lang="it-IT" sz="2800" dirty="0">
                <a:latin typeface="+mj-lt"/>
              </a:rPr>
              <a:t>un nastro </a:t>
            </a:r>
            <a:r>
              <a:rPr lang="it-IT" sz="2800" dirty="0" smtClean="0">
                <a:latin typeface="+mj-lt"/>
              </a:rPr>
              <a:t>trasportatore</a:t>
            </a:r>
            <a:endParaRPr lang="it-IT" sz="2800" dirty="0">
              <a:latin typeface="+mj-lt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9957" y="116632"/>
            <a:ext cx="1493693" cy="198884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51520" y="558924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MITOCONDRIO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43000" y="620688"/>
            <a:ext cx="1780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MEMBRANA PLASMATICA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563888" y="6049965"/>
            <a:ext cx="2189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CITOSCHELETRO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004048" y="174139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RETICOLO RUGOSO</a:t>
            </a:r>
            <a:endParaRPr lang="it-IT" dirty="0"/>
          </a:p>
        </p:txBody>
      </p:sp>
      <p:cxnSp>
        <p:nvCxnSpPr>
          <p:cNvPr id="17" name="Connettore 1 16"/>
          <p:cNvCxnSpPr/>
          <p:nvPr/>
        </p:nvCxnSpPr>
        <p:spPr>
          <a:xfrm flipH="1">
            <a:off x="4355976" y="2404212"/>
            <a:ext cx="1008112" cy="12408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1043154" y="1298375"/>
            <a:ext cx="864550" cy="105050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8580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/>
              <a:t>LISOSOMI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600" i="1" dirty="0"/>
              <a:t>La raccolta differenziata</a:t>
            </a:r>
            <a:endParaRPr lang="it-IT" sz="2600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04097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sz="3000" dirty="0" smtClean="0"/>
              <a:t>Quando un organulo è vecchio </a:t>
            </a:r>
          </a:p>
          <a:p>
            <a:pPr marL="0" indent="0" algn="ctr">
              <a:buNone/>
            </a:pPr>
            <a:r>
              <a:rPr lang="it-IT" sz="3000" dirty="0" smtClean="0"/>
              <a:t>i lisosomi lo aggrediscono e lo «smontano» </a:t>
            </a:r>
            <a:endParaRPr lang="it-IT" sz="30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844824"/>
            <a:ext cx="6264696" cy="2505075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>
            <a:off x="6804248" y="3510300"/>
            <a:ext cx="720080" cy="494764"/>
          </a:xfrm>
          <a:prstGeom prst="straightConnector1">
            <a:avLst/>
          </a:prstGeom>
          <a:ln w="3492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6804248" y="2348880"/>
            <a:ext cx="720080" cy="494764"/>
          </a:xfrm>
          <a:prstGeom prst="straightConnector1">
            <a:avLst/>
          </a:prstGeom>
          <a:ln w="34925" cmpd="sng">
            <a:solidFill>
              <a:schemeClr val="tx1"/>
            </a:solidFill>
            <a:tailEnd type="arrow"/>
          </a:ln>
          <a:scene3d>
            <a:camera prst="orthographicFront">
              <a:rot lat="8928" lon="590795" rev="3496318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8505" y="3714849"/>
            <a:ext cx="1425495" cy="112273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3449" y="1679952"/>
            <a:ext cx="1195605" cy="119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83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/>
          </a:bodyPr>
          <a:lstStyle/>
          <a:p>
            <a:r>
              <a:rPr lang="it-IT" sz="4000" dirty="0" smtClean="0"/>
              <a:t>RIPASSIAMO?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 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1484784"/>
            <a:ext cx="4923716" cy="472748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07505" y="1988841"/>
            <a:ext cx="1710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MEMBRANA PLASMATICA</a:t>
            </a:r>
            <a:endParaRPr lang="it-IT" dirty="0"/>
          </a:p>
        </p:txBody>
      </p:sp>
      <p:cxnSp>
        <p:nvCxnSpPr>
          <p:cNvPr id="9" name="Connettore 2 8"/>
          <p:cNvCxnSpPr/>
          <p:nvPr/>
        </p:nvCxnSpPr>
        <p:spPr>
          <a:xfrm flipV="1">
            <a:off x="4211960" y="1988841"/>
            <a:ext cx="1872208" cy="100637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6228184" y="164914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NUCLEO</a:t>
            </a:r>
            <a:endParaRPr lang="it-IT" b="1" dirty="0"/>
          </a:p>
        </p:txBody>
      </p:sp>
      <p:cxnSp>
        <p:nvCxnSpPr>
          <p:cNvPr id="12" name="Connettore 2 11"/>
          <p:cNvCxnSpPr/>
          <p:nvPr/>
        </p:nvCxnSpPr>
        <p:spPr>
          <a:xfrm flipH="1" flipV="1">
            <a:off x="1078664" y="2702270"/>
            <a:ext cx="1333096" cy="22267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H="1">
            <a:off x="1535713" y="3710025"/>
            <a:ext cx="2232248" cy="360089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>
            <a:off x="1975520" y="4706362"/>
            <a:ext cx="1554460" cy="60427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H="1">
            <a:off x="2915816" y="5157192"/>
            <a:ext cx="1228328" cy="848929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7637107" y="370078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r>
              <a:rPr lang="it-IT" b="1" dirty="0" smtClean="0"/>
              <a:t>RIBOSOMI</a:t>
            </a:r>
            <a:endParaRPr lang="it-IT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7119452" y="2463817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APPARATO DI GOLGI</a:t>
            </a:r>
            <a:endParaRPr lang="it-IT" b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403648" y="6174948"/>
            <a:ext cx="2237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MITOCONDRI</a:t>
            </a:r>
            <a:endParaRPr lang="it-IT" b="1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467545" y="5310634"/>
            <a:ext cx="150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LISOSOMI</a:t>
            </a:r>
            <a:endParaRPr lang="it-IT" b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259559" y="3705402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RETICOLO RUGOSO</a:t>
            </a:r>
            <a:endParaRPr lang="it-IT" b="1" dirty="0"/>
          </a:p>
        </p:txBody>
      </p:sp>
      <p:cxnSp>
        <p:nvCxnSpPr>
          <p:cNvPr id="24" name="Connettore 2 23"/>
          <p:cNvCxnSpPr/>
          <p:nvPr/>
        </p:nvCxnSpPr>
        <p:spPr>
          <a:xfrm>
            <a:off x="5458514" y="3573016"/>
            <a:ext cx="2209830" cy="31243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>
            <a:endCxn id="14" idx="1"/>
          </p:cNvCxnSpPr>
          <p:nvPr/>
        </p:nvCxnSpPr>
        <p:spPr>
          <a:xfrm flipV="1">
            <a:off x="5868144" y="2786983"/>
            <a:ext cx="1251308" cy="323165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259559" y="4383196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RETICOLO LISCIO</a:t>
            </a:r>
            <a:endParaRPr lang="it-IT" b="1" dirty="0"/>
          </a:p>
        </p:txBody>
      </p:sp>
      <p:cxnSp>
        <p:nvCxnSpPr>
          <p:cNvPr id="21" name="Connettore 2 20"/>
          <p:cNvCxnSpPr/>
          <p:nvPr/>
        </p:nvCxnSpPr>
        <p:spPr>
          <a:xfrm flipH="1">
            <a:off x="1535713" y="4095201"/>
            <a:ext cx="2262771" cy="611161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6622302" y="548209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r>
              <a:rPr lang="it-IT" b="1" dirty="0" smtClean="0"/>
              <a:t>CITOSCHELETRO</a:t>
            </a:r>
            <a:endParaRPr lang="it-IT" b="1" dirty="0"/>
          </a:p>
        </p:txBody>
      </p:sp>
      <p:cxnSp>
        <p:nvCxnSpPr>
          <p:cNvPr id="27" name="Connettore 2 26"/>
          <p:cNvCxnSpPr/>
          <p:nvPr/>
        </p:nvCxnSpPr>
        <p:spPr>
          <a:xfrm>
            <a:off x="5458514" y="4509120"/>
            <a:ext cx="1777782" cy="87413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9997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3" grpId="0"/>
      <p:bldP spid="14" grpId="0"/>
      <p:bldP spid="15" grpId="0"/>
      <p:bldP spid="16" grpId="0"/>
      <p:bldP spid="17" grpId="0"/>
      <p:bldP spid="20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1"/>
            <a:ext cx="8928992" cy="1052736"/>
          </a:xfrm>
        </p:spPr>
        <p:txBody>
          <a:bodyPr>
            <a:normAutofit/>
          </a:bodyPr>
          <a:lstStyle/>
          <a:p>
            <a:r>
              <a:rPr lang="it-IT" sz="3500" dirty="0" smtClean="0"/>
              <a:t>FORME DIVERSE per FUNZIONI DIVERSE</a:t>
            </a:r>
            <a:endParaRPr lang="it-IT" sz="3500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433254"/>
            <a:ext cx="1820670" cy="1609192"/>
          </a:xfr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347" y="3285574"/>
            <a:ext cx="3892507" cy="291938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1776" y="1170373"/>
            <a:ext cx="1281351" cy="208219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488" y="3285574"/>
            <a:ext cx="3531928" cy="291938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823520" y="630932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   NEURONI</a:t>
            </a:r>
            <a:endParaRPr lang="it-IT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397422" y="6309320"/>
            <a:ext cx="2465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   GLOBULI ROSSI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xmlns="" val="30563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6635080" cy="1124744"/>
          </a:xfrm>
        </p:spPr>
        <p:txBody>
          <a:bodyPr/>
          <a:lstStyle/>
          <a:p>
            <a:r>
              <a:rPr lang="it-IT" sz="4000" dirty="0" smtClean="0"/>
              <a:t>LA SCOPERTA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 Robert </a:t>
            </a:r>
            <a:r>
              <a:rPr lang="it-IT" dirty="0" err="1" smtClean="0"/>
              <a:t>Hooke</a:t>
            </a:r>
            <a:r>
              <a:rPr lang="it-IT" dirty="0" smtClean="0"/>
              <a:t> 1600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3439" y="3127194"/>
            <a:ext cx="3240360" cy="345638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5" y="2132857"/>
            <a:ext cx="4414791" cy="447418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78390">
            <a:off x="6706937" y="449832"/>
            <a:ext cx="1290649" cy="198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677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937" y="0"/>
            <a:ext cx="8867129" cy="1196752"/>
          </a:xfrm>
        </p:spPr>
        <p:txBody>
          <a:bodyPr>
            <a:normAutofit/>
          </a:bodyPr>
          <a:lstStyle/>
          <a:p>
            <a:pPr marL="0" indent="0"/>
            <a:r>
              <a:rPr lang="it-IT" sz="4000" dirty="0"/>
              <a:t>CELLULA </a:t>
            </a:r>
            <a:r>
              <a:rPr lang="it-IT" sz="4000" dirty="0" smtClean="0"/>
              <a:t>VEGETALE (EUCARIOTE)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687745"/>
            <a:ext cx="5904656" cy="4686234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 flipH="1" flipV="1">
            <a:off x="1331640" y="3356992"/>
            <a:ext cx="792088" cy="432048"/>
          </a:xfrm>
          <a:prstGeom prst="straightConnector1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>
            <a:endCxn id="32" idx="1"/>
          </p:cNvCxnSpPr>
          <p:nvPr/>
        </p:nvCxnSpPr>
        <p:spPr>
          <a:xfrm flipV="1">
            <a:off x="5982191" y="1675407"/>
            <a:ext cx="1412929" cy="1537569"/>
          </a:xfrm>
          <a:prstGeom prst="straightConnector1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>
            <a:off x="2555776" y="4941168"/>
            <a:ext cx="1080120" cy="1152128"/>
          </a:xfrm>
          <a:prstGeom prst="straightConnector1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5004048" y="4653136"/>
            <a:ext cx="1761847" cy="1056120"/>
          </a:xfrm>
          <a:prstGeom prst="straightConnector1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H="1" flipV="1">
            <a:off x="2123728" y="1988840"/>
            <a:ext cx="1656184" cy="108012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5580112" y="4215528"/>
            <a:ext cx="1872208" cy="864139"/>
          </a:xfrm>
          <a:prstGeom prst="straightConnector1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>
            <a:off x="971600" y="4375746"/>
            <a:ext cx="1728192" cy="114148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>
            <a:off x="4830063" y="5229200"/>
            <a:ext cx="894065" cy="960113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7395120" y="149074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NUCLEO</a:t>
            </a:r>
            <a:endParaRPr lang="it-IT" b="1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7579907" y="403086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r>
              <a:rPr lang="it-IT" b="1" dirty="0" smtClean="0"/>
              <a:t>RIBOSOMI</a:t>
            </a:r>
            <a:endParaRPr lang="it-IT" b="1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6675040" y="5552365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APPARATO</a:t>
            </a:r>
            <a:r>
              <a:rPr lang="it-IT" dirty="0" smtClean="0"/>
              <a:t> </a:t>
            </a:r>
            <a:r>
              <a:rPr lang="it-IT" b="1" dirty="0" smtClean="0"/>
              <a:t>GOLGI</a:t>
            </a:r>
            <a:endParaRPr lang="it-IT" b="1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5652120" y="630932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r>
              <a:rPr lang="it-IT" b="1" dirty="0" smtClean="0">
                <a:solidFill>
                  <a:srgbClr val="FF0000"/>
                </a:solidFill>
              </a:rPr>
              <a:t>PARETE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971600" y="149856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VACUOLO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152938" y="2691484"/>
            <a:ext cx="1970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MEMBRANA</a:t>
            </a:r>
          </a:p>
          <a:p>
            <a:r>
              <a:rPr lang="it-IT" b="1" dirty="0" smtClean="0"/>
              <a:t>PLASMATICA</a:t>
            </a:r>
            <a:endParaRPr lang="it-IT" b="1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1810746" y="6189313"/>
            <a:ext cx="1969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MITOCONDRI</a:t>
            </a:r>
            <a:endParaRPr lang="it-IT" b="1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152938" y="5690865"/>
            <a:ext cx="1970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CLOROPLASTI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24" name="Connettore 2 23"/>
          <p:cNvCxnSpPr>
            <a:endCxn id="27" idx="1"/>
          </p:cNvCxnSpPr>
          <p:nvPr/>
        </p:nvCxnSpPr>
        <p:spPr>
          <a:xfrm flipV="1">
            <a:off x="5829791" y="3295109"/>
            <a:ext cx="1879434" cy="611916"/>
          </a:xfrm>
          <a:prstGeom prst="straightConnector1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7475755" y="4756502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RETICOLO </a:t>
            </a:r>
            <a:r>
              <a:rPr lang="it-IT" b="1" dirty="0"/>
              <a:t> </a:t>
            </a:r>
            <a:r>
              <a:rPr lang="it-IT" b="1" dirty="0" smtClean="0"/>
              <a:t>LISCIO</a:t>
            </a:r>
            <a:endParaRPr lang="it-IT" b="1" dirty="0"/>
          </a:p>
        </p:txBody>
      </p:sp>
      <p:cxnSp>
        <p:nvCxnSpPr>
          <p:cNvPr id="25" name="Connettore 2 24"/>
          <p:cNvCxnSpPr>
            <a:endCxn id="33" idx="1"/>
          </p:cNvCxnSpPr>
          <p:nvPr/>
        </p:nvCxnSpPr>
        <p:spPr>
          <a:xfrm>
            <a:off x="5982191" y="4059425"/>
            <a:ext cx="1597716" cy="156103"/>
          </a:xfrm>
          <a:prstGeom prst="straightConnector1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7709225" y="2971943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RETICOLO RUGOSO</a:t>
            </a:r>
            <a:endParaRPr lang="it-IT" b="1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2699792" y="131841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r>
              <a:rPr lang="it-IT" b="1" dirty="0" smtClean="0"/>
              <a:t>CITOSCHELETRO</a:t>
            </a:r>
            <a:endParaRPr lang="it-IT" b="1" dirty="0"/>
          </a:p>
        </p:txBody>
      </p:sp>
      <p:cxnSp>
        <p:nvCxnSpPr>
          <p:cNvPr id="42" name="Connettore 2 41"/>
          <p:cNvCxnSpPr/>
          <p:nvPr/>
        </p:nvCxnSpPr>
        <p:spPr>
          <a:xfrm flipH="1" flipV="1">
            <a:off x="3977619" y="1867895"/>
            <a:ext cx="1674502" cy="576297"/>
          </a:xfrm>
          <a:prstGeom prst="straightConnector1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583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03848" y="234416"/>
            <a:ext cx="4248472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PARETE</a:t>
            </a:r>
            <a:endParaRPr lang="it-IT" sz="4000" dirty="0">
              <a:solidFill>
                <a:srgbClr val="FF0000"/>
              </a:solidFill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499992" y="1700808"/>
            <a:ext cx="4464496" cy="3168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Il muro di cinta</a:t>
            </a:r>
          </a:p>
          <a:p>
            <a:pPr marL="0" indent="0">
              <a:buNone/>
            </a:pPr>
            <a:endParaRPr lang="it-IT" sz="1300" i="1" dirty="0" smtClean="0"/>
          </a:p>
          <a:p>
            <a:r>
              <a:rPr lang="it-IT" sz="2600" dirty="0" smtClean="0"/>
              <a:t>Sostiene la cellula:</a:t>
            </a:r>
            <a:br>
              <a:rPr lang="it-IT" sz="2600" dirty="0" smtClean="0"/>
            </a:br>
            <a:r>
              <a:rPr lang="it-IT" sz="2600" dirty="0" smtClean="0"/>
              <a:t>la pianta non ha scheletro!</a:t>
            </a:r>
          </a:p>
          <a:p>
            <a:r>
              <a:rPr lang="it-IT" sz="2600" dirty="0" smtClean="0"/>
              <a:t>Difende la cellula:</a:t>
            </a:r>
            <a:r>
              <a:rPr lang="it-IT" sz="2600" dirty="0"/>
              <a:t/>
            </a:r>
            <a:br>
              <a:rPr lang="it-IT" sz="2600" dirty="0"/>
            </a:br>
            <a:r>
              <a:rPr lang="it-IT" sz="2600" dirty="0" smtClean="0"/>
              <a:t>la pianta non ha pelle e non</a:t>
            </a:r>
            <a:r>
              <a:rPr lang="it-IT" sz="2600" dirty="0"/>
              <a:t> </a:t>
            </a:r>
            <a:r>
              <a:rPr lang="it-IT" sz="2600" dirty="0" smtClean="0"/>
              <a:t>può muoversi!</a:t>
            </a:r>
            <a:endParaRPr lang="it-IT" sz="26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17919"/>
            <a:ext cx="3932719" cy="472548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5013176"/>
            <a:ext cx="8856984" cy="160327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188640"/>
            <a:ext cx="2592288" cy="144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387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6904" y="493625"/>
            <a:ext cx="4176465" cy="1143000"/>
          </a:xfrm>
        </p:spPr>
        <p:txBody>
          <a:bodyPr>
            <a:normAutofit fontScale="90000"/>
          </a:bodyPr>
          <a:lstStyle/>
          <a:p>
            <a:r>
              <a:rPr lang="it-IT" sz="4400" dirty="0" smtClean="0">
                <a:solidFill>
                  <a:srgbClr val="FF0000"/>
                </a:solidFill>
              </a:rPr>
              <a:t>VACUOLO</a:t>
            </a:r>
            <a:r>
              <a:rPr lang="it-IT" dirty="0" smtClean="0">
                <a:solidFill>
                  <a:srgbClr val="FF0000"/>
                </a:solidFill>
              </a:rPr>
              <a:t/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sz="2900" i="1" dirty="0" smtClean="0">
                <a:solidFill>
                  <a:srgbClr val="FF0000"/>
                </a:solidFill>
              </a:rPr>
              <a:t>La grande bolla</a:t>
            </a:r>
            <a:endParaRPr lang="it-IT" sz="2900" i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88024" y="2420888"/>
            <a:ext cx="3898776" cy="3705275"/>
          </a:xfrm>
        </p:spPr>
        <p:txBody>
          <a:bodyPr>
            <a:normAutofit/>
          </a:bodyPr>
          <a:lstStyle/>
          <a:p>
            <a:r>
              <a:rPr lang="it-IT" sz="2600" dirty="0" smtClean="0"/>
              <a:t>Occupa quasi tutto lo spazio</a:t>
            </a:r>
          </a:p>
          <a:p>
            <a:r>
              <a:rPr lang="it-IT" sz="2600" dirty="0" smtClean="0"/>
              <a:t>Magazzino di sostanze </a:t>
            </a:r>
            <a:r>
              <a:rPr lang="it-IT" sz="2600" dirty="0"/>
              <a:t>di </a:t>
            </a:r>
            <a:r>
              <a:rPr lang="it-IT" sz="2600" dirty="0" smtClean="0"/>
              <a:t>riserva</a:t>
            </a:r>
          </a:p>
          <a:p>
            <a:r>
              <a:rPr lang="it-IT" sz="2600" dirty="0" smtClean="0"/>
              <a:t>Tiene isolati i rifiuti</a:t>
            </a:r>
          </a:p>
          <a:p>
            <a:r>
              <a:rPr lang="it-IT" sz="2600" dirty="0" smtClean="0"/>
              <a:t>Tiene la cellula gonfia</a:t>
            </a:r>
            <a:endParaRPr lang="it-IT" sz="2600" dirty="0"/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060848"/>
            <a:ext cx="4627235" cy="367240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135864"/>
            <a:ext cx="2016224" cy="179443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8314" y="32929"/>
            <a:ext cx="1656184" cy="201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134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143000"/>
          </a:xfrm>
        </p:spPr>
        <p:txBody>
          <a:bodyPr>
            <a:normAutofit fontScale="90000"/>
          </a:bodyPr>
          <a:lstStyle/>
          <a:p>
            <a:r>
              <a:rPr lang="it-IT" sz="4400" dirty="0" smtClean="0">
                <a:solidFill>
                  <a:srgbClr val="FF0000"/>
                </a:solidFill>
              </a:rPr>
              <a:t>CLOROPLASTI</a:t>
            </a:r>
            <a:r>
              <a:rPr lang="it-IT" dirty="0" smtClean="0">
                <a:solidFill>
                  <a:srgbClr val="FF0000"/>
                </a:solidFill>
              </a:rPr>
              <a:t/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sz="2900" i="1" dirty="0" smtClean="0">
                <a:solidFill>
                  <a:srgbClr val="FF0000"/>
                </a:solidFill>
              </a:rPr>
              <a:t>La fabbrica degli Zuccheri e dell’Ossigeno</a:t>
            </a:r>
            <a:endParaRPr lang="it-IT" sz="2900" i="1" dirty="0">
              <a:solidFill>
                <a:srgbClr val="FF0000"/>
              </a:solidFill>
            </a:endParaRPr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2" y="116632"/>
            <a:ext cx="2350690" cy="1567127"/>
          </a:xfrm>
        </p:spPr>
      </p:pic>
      <p:sp>
        <p:nvSpPr>
          <p:cNvPr id="4" name="Segnaposto contenuto 2"/>
          <p:cNvSpPr txBox="1">
            <a:spLocks/>
          </p:cNvSpPr>
          <p:nvPr/>
        </p:nvSpPr>
        <p:spPr>
          <a:xfrm>
            <a:off x="1259632" y="5168823"/>
            <a:ext cx="6701383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600" dirty="0" smtClean="0">
                <a:latin typeface="+mj-lt"/>
              </a:rPr>
              <a:t>Anidride </a:t>
            </a:r>
            <a:r>
              <a:rPr lang="it-IT" sz="2600" dirty="0">
                <a:latin typeface="+mj-lt"/>
              </a:rPr>
              <a:t>Carbonica </a:t>
            </a:r>
            <a:r>
              <a:rPr lang="it-IT" sz="2600" dirty="0" smtClean="0">
                <a:latin typeface="+mj-lt"/>
              </a:rPr>
              <a:t>+ Acqua        Zuccheri </a:t>
            </a:r>
            <a:r>
              <a:rPr lang="it-IT" dirty="0" smtClean="0">
                <a:latin typeface="+mj-lt"/>
              </a:rPr>
              <a:t>         </a:t>
            </a:r>
            <a:endParaRPr lang="it-IT" dirty="0">
              <a:latin typeface="+mj-lt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506191"/>
            <a:ext cx="2088232" cy="1657326"/>
          </a:xfrm>
          <a:prstGeom prst="rect">
            <a:avLst/>
          </a:prstGeom>
        </p:spPr>
      </p:pic>
      <p:pic>
        <p:nvPicPr>
          <p:cNvPr id="10" name="Picture 2" descr="C:\Users\Microsoft\AppData\Local\Microsoft\Windows\INetCache\IE\RPACREZP\Q5Hx8[1]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92091"/>
            <a:ext cx="1142851" cy="114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1330486"/>
            <a:ext cx="3744416" cy="3689189"/>
          </a:xfrm>
          <a:prstGeom prst="rect">
            <a:avLst/>
          </a:prstGeom>
        </p:spPr>
      </p:pic>
      <p:cxnSp>
        <p:nvCxnSpPr>
          <p:cNvPr id="13" name="Connettore 2 12"/>
          <p:cNvCxnSpPr/>
          <p:nvPr/>
        </p:nvCxnSpPr>
        <p:spPr>
          <a:xfrm>
            <a:off x="5580704" y="5492859"/>
            <a:ext cx="50405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aetta 13"/>
          <p:cNvSpPr/>
          <p:nvPr/>
        </p:nvSpPr>
        <p:spPr>
          <a:xfrm>
            <a:off x="5134982" y="4669465"/>
            <a:ext cx="755492" cy="563873"/>
          </a:xfrm>
          <a:prstGeom prst="lightningBolt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egnaposto contenuto 2"/>
          <p:cNvSpPr txBox="1">
            <a:spLocks/>
          </p:cNvSpPr>
          <p:nvPr/>
        </p:nvSpPr>
        <p:spPr>
          <a:xfrm>
            <a:off x="239280" y="5949280"/>
            <a:ext cx="8904720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…così facendo producono un rifiuto: </a:t>
            </a:r>
            <a:r>
              <a:rPr lang="it-IT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OSSIGENO</a:t>
            </a:r>
            <a:endParaRPr lang="it-IT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981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umetto 4 25"/>
          <p:cNvSpPr/>
          <p:nvPr/>
        </p:nvSpPr>
        <p:spPr>
          <a:xfrm flipH="1">
            <a:off x="241710" y="3576705"/>
            <a:ext cx="2598698" cy="1673739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umetto 4 8"/>
          <p:cNvSpPr/>
          <p:nvPr/>
        </p:nvSpPr>
        <p:spPr>
          <a:xfrm>
            <a:off x="5907557" y="420633"/>
            <a:ext cx="2598698" cy="1673739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4957361" y="2094372"/>
            <a:ext cx="1232079" cy="11186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2646" y="188640"/>
            <a:ext cx="4500499" cy="775712"/>
          </a:xfrm>
        </p:spPr>
        <p:txBody>
          <a:bodyPr>
            <a:normAutofit fontScale="90000"/>
          </a:bodyPr>
          <a:lstStyle/>
          <a:p>
            <a:r>
              <a:rPr lang="it-IT" sz="4000" dirty="0" smtClean="0"/>
              <a:t>FOTOSINTESI</a:t>
            </a:r>
            <a:endParaRPr lang="it-IT" sz="4000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2653" y="1431817"/>
            <a:ext cx="1718824" cy="148411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435" y="188640"/>
            <a:ext cx="1664261" cy="164216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1161" y="2276872"/>
            <a:ext cx="804481" cy="757159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53883" y="4080267"/>
            <a:ext cx="2309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Anidride Carbonica + Acqua</a:t>
            </a:r>
            <a:endParaRPr lang="it-IT" sz="2000" b="1" dirty="0"/>
          </a:p>
        </p:txBody>
      </p:sp>
      <p:sp>
        <p:nvSpPr>
          <p:cNvPr id="12" name="Freccia curva 11"/>
          <p:cNvSpPr/>
          <p:nvPr/>
        </p:nvSpPr>
        <p:spPr>
          <a:xfrm rot="5400000">
            <a:off x="6726985" y="2209058"/>
            <a:ext cx="800472" cy="136815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Freccia curva 13"/>
          <p:cNvSpPr/>
          <p:nvPr/>
        </p:nvSpPr>
        <p:spPr>
          <a:xfrm>
            <a:off x="1299433" y="2324678"/>
            <a:ext cx="1463603" cy="936104"/>
          </a:xfrm>
          <a:prstGeom prst="bentArrow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443145" y="3680157"/>
            <a:ext cx="2063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Zuccheri</a:t>
            </a:r>
            <a:endParaRPr lang="it-IT" sz="2000" b="1" dirty="0"/>
          </a:p>
        </p:txBody>
      </p:sp>
      <p:sp>
        <p:nvSpPr>
          <p:cNvPr id="16" name="Freccia curva 15"/>
          <p:cNvSpPr/>
          <p:nvPr/>
        </p:nvSpPr>
        <p:spPr>
          <a:xfrm rot="10800000">
            <a:off x="6443145" y="4629421"/>
            <a:ext cx="1288199" cy="108557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220612" y="964352"/>
            <a:ext cx="2063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Ossigeno</a:t>
            </a:r>
            <a:endParaRPr lang="it-IT" sz="2000" b="1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6923940" y="6237188"/>
            <a:ext cx="2063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Ossigeno</a:t>
            </a:r>
            <a:endParaRPr lang="it-IT" sz="20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6116" y="4187989"/>
            <a:ext cx="1419526" cy="1787386"/>
          </a:xfrm>
          <a:prstGeom prst="rect">
            <a:avLst/>
          </a:prstGeom>
        </p:spPr>
      </p:pic>
      <p:sp>
        <p:nvSpPr>
          <p:cNvPr id="30" name="Saetta 29"/>
          <p:cNvSpPr/>
          <p:nvPr/>
        </p:nvSpPr>
        <p:spPr>
          <a:xfrm>
            <a:off x="1960471" y="1480113"/>
            <a:ext cx="971516" cy="701391"/>
          </a:xfrm>
          <a:prstGeom prst="lightningBolt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2" name="Immagin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0408" y="4834152"/>
            <a:ext cx="1185336" cy="641247"/>
          </a:xfrm>
          <a:prstGeom prst="rect">
            <a:avLst/>
          </a:prstGeom>
        </p:spPr>
      </p:pic>
      <p:sp>
        <p:nvSpPr>
          <p:cNvPr id="43" name="Ovale 42"/>
          <p:cNvSpPr/>
          <p:nvPr/>
        </p:nvSpPr>
        <p:spPr>
          <a:xfrm>
            <a:off x="2868608" y="4629421"/>
            <a:ext cx="1232079" cy="11186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7" name="Picture 3" descr="C:\Users\Microsoft\AppData\Local\Microsoft\Windows\INetCache\IE\RPACREZP\freccia2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330145" y="5893479"/>
            <a:ext cx="956069" cy="7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CasellaDiTesto 54"/>
          <p:cNvSpPr txBox="1"/>
          <p:nvPr/>
        </p:nvSpPr>
        <p:spPr>
          <a:xfrm>
            <a:off x="2627784" y="6052522"/>
            <a:ext cx="2063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ENERGIA!!!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56" name="CasellaDiTesto 55"/>
          <p:cNvSpPr txBox="1"/>
          <p:nvPr/>
        </p:nvSpPr>
        <p:spPr>
          <a:xfrm>
            <a:off x="1960471" y="964352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LUCE</a:t>
            </a:r>
          </a:p>
        </p:txBody>
      </p:sp>
    </p:spTree>
    <p:extLst>
      <p:ext uri="{BB962C8B-B14F-4D97-AF65-F5344CB8AC3E}">
        <p14:creationId xmlns:p14="http://schemas.microsoft.com/office/powerpoint/2010/main" xmlns="" val="94120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" grpId="0" animBg="1"/>
      <p:bldP spid="2" grpId="0"/>
      <p:bldP spid="12" grpId="0" animBg="1"/>
      <p:bldP spid="14" grpId="0" animBg="1"/>
      <p:bldP spid="15" grpId="0"/>
      <p:bldP spid="16" grpId="0" animBg="1"/>
      <p:bldP spid="20" grpId="0"/>
      <p:bldP spid="21" grpId="0"/>
      <p:bldP spid="30" grpId="0" animBg="1"/>
      <p:bldP spid="43" grpId="0" animBg="1"/>
      <p:bldP spid="55" grpId="0"/>
      <p:bldP spid="5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712968" cy="1080120"/>
          </a:xfrm>
        </p:spPr>
        <p:txBody>
          <a:bodyPr/>
          <a:lstStyle/>
          <a:p>
            <a:r>
              <a:rPr lang="it-IT" sz="3500" i="1" dirty="0" smtClean="0"/>
              <a:t>ecco perché le piante sono così preziose per noi</a:t>
            </a:r>
            <a:endParaRPr lang="it-IT" sz="3500" i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399649"/>
            <a:ext cx="7056784" cy="44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911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/>
          <a:lstStyle/>
          <a:p>
            <a:r>
              <a:rPr lang="it-IT" dirty="0" smtClean="0"/>
              <a:t>AL MICROSCOPIO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6461" y="1862733"/>
            <a:ext cx="6053658" cy="404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248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5323" y="1600200"/>
            <a:ext cx="6033354" cy="4525963"/>
          </a:xfrm>
        </p:spPr>
      </p:pic>
      <p:sp>
        <p:nvSpPr>
          <p:cNvPr id="4" name="CasellaDiTesto 3"/>
          <p:cNvSpPr txBox="1"/>
          <p:nvPr/>
        </p:nvSpPr>
        <p:spPr>
          <a:xfrm>
            <a:off x="318318" y="908720"/>
            <a:ext cx="1517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NUCLEO</a:t>
            </a:r>
            <a:endParaRPr lang="it-IT" dirty="0"/>
          </a:p>
        </p:txBody>
      </p:sp>
      <p:cxnSp>
        <p:nvCxnSpPr>
          <p:cNvPr id="5" name="Connettore 2 4"/>
          <p:cNvCxnSpPr/>
          <p:nvPr/>
        </p:nvCxnSpPr>
        <p:spPr>
          <a:xfrm flipH="1" flipV="1">
            <a:off x="1122679" y="1589715"/>
            <a:ext cx="1065754" cy="1374803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6804248" y="72886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CITOPLASMA</a:t>
            </a:r>
            <a:endParaRPr lang="it-IT" dirty="0"/>
          </a:p>
        </p:txBody>
      </p:sp>
      <p:cxnSp>
        <p:nvCxnSpPr>
          <p:cNvPr id="8" name="Connettore 2 7"/>
          <p:cNvCxnSpPr/>
          <p:nvPr/>
        </p:nvCxnSpPr>
        <p:spPr>
          <a:xfrm flipV="1">
            <a:off x="7452320" y="1243840"/>
            <a:ext cx="105880" cy="225716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V="1">
            <a:off x="5292080" y="1243840"/>
            <a:ext cx="1656184" cy="101642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 flipV="1">
            <a:off x="1403648" y="1243840"/>
            <a:ext cx="1713826" cy="1033277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6152558" y="5733256"/>
            <a:ext cx="2163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MEMBRANA PLASMATICA</a:t>
            </a:r>
            <a:endParaRPr lang="it-IT" dirty="0"/>
          </a:p>
        </p:txBody>
      </p:sp>
      <p:cxnSp>
        <p:nvCxnSpPr>
          <p:cNvPr id="16" name="Connettore 2 15"/>
          <p:cNvCxnSpPr/>
          <p:nvPr/>
        </p:nvCxnSpPr>
        <p:spPr>
          <a:xfrm>
            <a:off x="5580112" y="5157192"/>
            <a:ext cx="572448" cy="57606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4863648" y="5840397"/>
            <a:ext cx="1256524" cy="21602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7267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0"/>
            <a:ext cx="8507288" cy="1412776"/>
          </a:xfrm>
        </p:spPr>
        <p:txBody>
          <a:bodyPr>
            <a:normAutofit/>
          </a:bodyPr>
          <a:lstStyle/>
          <a:p>
            <a:r>
              <a:rPr lang="it-IT" sz="4000" dirty="0" smtClean="0"/>
              <a:t>UNA CELLULA STA PER DIVIDERSI</a:t>
            </a:r>
            <a:endParaRPr lang="it-IT" sz="4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4293" y="1600200"/>
            <a:ext cx="6455414" cy="4525963"/>
          </a:xfrm>
        </p:spPr>
      </p:pic>
    </p:spTree>
    <p:extLst>
      <p:ext uri="{BB962C8B-B14F-4D97-AF65-F5344CB8AC3E}">
        <p14:creationId xmlns:p14="http://schemas.microsoft.com/office/powerpoint/2010/main" xmlns="" val="201377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9803"/>
          </a:xfrm>
        </p:spPr>
        <p:txBody>
          <a:bodyPr/>
          <a:lstStyle/>
          <a:p>
            <a:r>
              <a:rPr lang="it-IT" sz="4000" dirty="0" smtClean="0"/>
              <a:t>CELLULE DI CIPOLLA</a:t>
            </a:r>
            <a:endParaRPr lang="it-IT" sz="4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1014" y="1552668"/>
            <a:ext cx="5931184" cy="4612636"/>
          </a:xfrm>
        </p:spPr>
      </p:pic>
      <p:sp>
        <p:nvSpPr>
          <p:cNvPr id="5" name="CasellaDiTesto 4"/>
          <p:cNvSpPr txBox="1"/>
          <p:nvPr/>
        </p:nvSpPr>
        <p:spPr>
          <a:xfrm>
            <a:off x="318318" y="908720"/>
            <a:ext cx="1229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NUCLEO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668344" y="5548064"/>
            <a:ext cx="115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PARETE</a:t>
            </a:r>
            <a:endParaRPr lang="it-IT" dirty="0"/>
          </a:p>
        </p:txBody>
      </p:sp>
      <p:cxnSp>
        <p:nvCxnSpPr>
          <p:cNvPr id="7" name="Connettore 2 6"/>
          <p:cNvCxnSpPr/>
          <p:nvPr/>
        </p:nvCxnSpPr>
        <p:spPr>
          <a:xfrm flipH="1" flipV="1">
            <a:off x="755578" y="1278052"/>
            <a:ext cx="1296142" cy="272701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 flipV="1">
            <a:off x="1259632" y="1269804"/>
            <a:ext cx="792088" cy="137175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6511129" y="4509120"/>
            <a:ext cx="1157215" cy="108012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5868144" y="5548064"/>
            <a:ext cx="1800200" cy="2572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7452320" y="2051556"/>
            <a:ext cx="174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CITOPLASMA</a:t>
            </a:r>
            <a:endParaRPr lang="it-IT" dirty="0"/>
          </a:p>
        </p:txBody>
      </p:sp>
      <p:cxnSp>
        <p:nvCxnSpPr>
          <p:cNvPr id="17" name="Connettore 2 16"/>
          <p:cNvCxnSpPr>
            <a:endCxn id="16" idx="1"/>
          </p:cNvCxnSpPr>
          <p:nvPr/>
        </p:nvCxnSpPr>
        <p:spPr>
          <a:xfrm>
            <a:off x="5940152" y="2065628"/>
            <a:ext cx="1512168" cy="17059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3629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92088"/>
          </a:xfrm>
        </p:spPr>
        <p:txBody>
          <a:bodyPr/>
          <a:lstStyle/>
          <a:p>
            <a:r>
              <a:rPr lang="it-IT" sz="4000" dirty="0" smtClean="0"/>
              <a:t>COS’È UNA CELLULA?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                 </a:t>
            </a:r>
            <a:r>
              <a:rPr lang="it-IT" sz="2600" dirty="0" smtClean="0"/>
              <a:t>L’unità di base di tutti gli esseri viventi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209" y="2564903"/>
            <a:ext cx="5714971" cy="356233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4756" y="4396001"/>
            <a:ext cx="3171347" cy="17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8007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/>
          </a:bodyPr>
          <a:lstStyle/>
          <a:p>
            <a:r>
              <a:rPr lang="it-IT" sz="4000" dirty="0" smtClean="0"/>
              <a:t>CLOROPLASTI in cellule di foglia</a:t>
            </a:r>
            <a:endParaRPr lang="it-IT" sz="40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1700808"/>
            <a:ext cx="5976664" cy="4768880"/>
          </a:xfrm>
        </p:spPr>
      </p:pic>
    </p:spTree>
    <p:extLst>
      <p:ext uri="{BB962C8B-B14F-4D97-AF65-F5344CB8AC3E}">
        <p14:creationId xmlns:p14="http://schemas.microsoft.com/office/powerpoint/2010/main" xmlns="" val="181916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r>
              <a:rPr lang="it-IT" sz="4000" dirty="0" smtClean="0"/>
              <a:t>CITOSCHELETRO</a:t>
            </a:r>
            <a:endParaRPr lang="it-IT" sz="4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916832"/>
            <a:ext cx="6081464" cy="4561098"/>
          </a:xfrm>
        </p:spPr>
      </p:pic>
    </p:spTree>
    <p:extLst>
      <p:ext uri="{BB962C8B-B14F-4D97-AF65-F5344CB8AC3E}">
        <p14:creationId xmlns:p14="http://schemas.microsoft.com/office/powerpoint/2010/main" xmlns="" val="184905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43840"/>
          </a:xfrm>
        </p:spPr>
        <p:txBody>
          <a:bodyPr/>
          <a:lstStyle/>
          <a:p>
            <a:r>
              <a:rPr lang="it-IT" sz="4000" dirty="0" smtClean="0"/>
              <a:t>RETICOLO RUGOSO</a:t>
            </a:r>
            <a:endParaRPr lang="it-IT" sz="4000" dirty="0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1412776"/>
            <a:ext cx="6264696" cy="4981582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179512" y="90872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RIBOSOMI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24" name="Connettore 2 23"/>
          <p:cNvCxnSpPr/>
          <p:nvPr/>
        </p:nvCxnSpPr>
        <p:spPr>
          <a:xfrm flipH="1" flipV="1">
            <a:off x="1403648" y="1243840"/>
            <a:ext cx="1713826" cy="1033277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H="1" flipV="1">
            <a:off x="834767" y="1485969"/>
            <a:ext cx="1216953" cy="1222951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9893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/>
          <a:lstStyle/>
          <a:p>
            <a:r>
              <a:rPr lang="it-IT" sz="4000" dirty="0" smtClean="0"/>
              <a:t>CROMOSOMI dentro il nucleo</a:t>
            </a:r>
            <a:endParaRPr lang="it-IT" sz="40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1772816"/>
            <a:ext cx="5472608" cy="4662662"/>
          </a:xfrm>
        </p:spPr>
      </p:pic>
    </p:spTree>
    <p:extLst>
      <p:ext uri="{BB962C8B-B14F-4D97-AF65-F5344CB8AC3E}">
        <p14:creationId xmlns:p14="http://schemas.microsoft.com/office/powerpoint/2010/main" xmlns="" val="185944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/>
          </a:bodyPr>
          <a:lstStyle/>
          <a:p>
            <a:r>
              <a:rPr lang="it-IT" sz="4000" dirty="0" smtClean="0"/>
              <a:t>COSA PUO’ FARE UN BIOLOGO ?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66499" y="2121226"/>
            <a:ext cx="1520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Lavorare nei laboratori </a:t>
            </a:r>
            <a:endParaRPr lang="it-IT" sz="2000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921734" y="4732498"/>
            <a:ext cx="1728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Diventare un esperto di alimentazione</a:t>
            </a:r>
            <a:endParaRPr lang="it-IT" sz="2000" b="1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6679" y="1728322"/>
            <a:ext cx="2683247" cy="163746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1484785"/>
            <a:ext cx="4125012" cy="188100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5980" y="4077071"/>
            <a:ext cx="3898419" cy="219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184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0181" y="52994"/>
            <a:ext cx="3975068" cy="235956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-77475" y="1056186"/>
            <a:ext cx="19851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Studiare il comportamento degli animali terrestri</a:t>
            </a:r>
            <a:endParaRPr lang="it-IT" sz="2000" b="1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7093" y="2777057"/>
            <a:ext cx="2611347" cy="173654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6400" y="3393087"/>
            <a:ext cx="4108466" cy="308299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8789" y="3805717"/>
            <a:ext cx="1747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… o di quelli marini</a:t>
            </a:r>
            <a:endParaRPr lang="it-IT" sz="20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6292" y="4644537"/>
            <a:ext cx="2512951" cy="2151714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427983" y="2858858"/>
            <a:ext cx="2019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… o degli insetti</a:t>
            </a:r>
            <a:endParaRPr lang="it-IT" sz="20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52994"/>
            <a:ext cx="2045413" cy="326491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89" y="4934584"/>
            <a:ext cx="3299155" cy="187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479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444208" y="4005064"/>
            <a:ext cx="15203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… o occuparsi di tenere pulito il pianeta</a:t>
            </a:r>
            <a:endParaRPr lang="it-IT" sz="20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9936" y="188640"/>
            <a:ext cx="4139952" cy="275996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4158" y="188640"/>
            <a:ext cx="3060340" cy="244827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3212469"/>
            <a:ext cx="4536504" cy="340237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-108520" y="1220778"/>
            <a:ext cx="1985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Studiare le piante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xmlns="" val="311923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51520" y="5755489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accent1">
                    <a:lumMod val="75000"/>
                  </a:schemeClr>
                </a:solidFill>
              </a:rPr>
              <a:t>E TU COSA VORRESTI FARE ?</a:t>
            </a:r>
            <a:endParaRPr lang="it-IT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548680"/>
            <a:ext cx="6786500" cy="508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900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141" y="332657"/>
            <a:ext cx="4599883" cy="559224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252186"/>
            <a:ext cx="3240360" cy="301629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95536" y="6015434"/>
            <a:ext cx="8198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/>
              <a:t>Le piante </a:t>
            </a:r>
            <a:r>
              <a:rPr lang="it-IT" sz="3000" dirty="0" smtClean="0"/>
              <a:t>sono formate da milioni di cellule</a:t>
            </a:r>
            <a:endParaRPr lang="it-IT" sz="3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3511899"/>
            <a:ext cx="38100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407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2700" y="620688"/>
            <a:ext cx="2876928" cy="262444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5052" y="3360630"/>
            <a:ext cx="2577428" cy="227323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268760"/>
            <a:ext cx="5820139" cy="436510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95536" y="6021288"/>
            <a:ext cx="8198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/>
              <a:t>Noi</a:t>
            </a:r>
            <a:r>
              <a:rPr lang="it-IT" sz="3000" dirty="0" smtClean="0"/>
              <a:t> siamo formati da milioni di cellule</a:t>
            </a:r>
            <a:endParaRPr lang="it-IT" sz="3000" dirty="0"/>
          </a:p>
        </p:txBody>
      </p:sp>
    </p:spTree>
    <p:extLst>
      <p:ext uri="{BB962C8B-B14F-4D97-AF65-F5344CB8AC3E}">
        <p14:creationId xmlns:p14="http://schemas.microsoft.com/office/powerpoint/2010/main" xmlns="" val="352165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204864"/>
            <a:ext cx="3610744" cy="392129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it-IT" sz="3500" dirty="0" smtClean="0"/>
              <a:t>Se stai guardando un essere vivente, </a:t>
            </a:r>
            <a:br>
              <a:rPr lang="it-IT" sz="3500" dirty="0" smtClean="0"/>
            </a:br>
            <a:r>
              <a:rPr lang="it-IT" sz="3500" dirty="0" smtClean="0"/>
              <a:t>allora stai guardando cellule</a:t>
            </a:r>
          </a:p>
          <a:p>
            <a:pPr marL="0" indent="0" algn="ctr">
              <a:buNone/>
            </a:pPr>
            <a:endParaRPr lang="it-IT" sz="3500" dirty="0" smtClean="0"/>
          </a:p>
          <a:p>
            <a:pPr marL="0" indent="0" algn="ctr">
              <a:buNone/>
            </a:pPr>
            <a:r>
              <a:rPr lang="it-IT" sz="3500" dirty="0" smtClean="0"/>
              <a:t>La </a:t>
            </a:r>
            <a:r>
              <a:rPr lang="it-IT" sz="3500" dirty="0"/>
              <a:t>cellula è</a:t>
            </a:r>
            <a:r>
              <a:rPr lang="it-IT" sz="3500" dirty="0" smtClean="0"/>
              <a:t> un essere vivente, </a:t>
            </a:r>
            <a:br>
              <a:rPr lang="it-IT" sz="3500" dirty="0" smtClean="0"/>
            </a:br>
            <a:r>
              <a:rPr lang="it-IT" sz="3500" dirty="0" smtClean="0"/>
              <a:t>in tutto e per tutto</a:t>
            </a:r>
          </a:p>
          <a:p>
            <a:pPr algn="ctr"/>
            <a:endParaRPr lang="it-IT" sz="3500" dirty="0"/>
          </a:p>
          <a:p>
            <a:pPr marL="0" indent="0" algn="ctr">
              <a:buNone/>
            </a:pPr>
            <a:r>
              <a:rPr lang="it-IT" sz="3500" dirty="0" smtClean="0"/>
              <a:t>Si nutre, </a:t>
            </a:r>
            <a:br>
              <a:rPr lang="it-IT" sz="3500" dirty="0" smtClean="0"/>
            </a:br>
            <a:r>
              <a:rPr lang="it-IT" sz="3500" dirty="0" smtClean="0"/>
              <a:t>si riproduce, muore</a:t>
            </a:r>
            <a:endParaRPr lang="it-IT" sz="3500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5938" y="332657"/>
            <a:ext cx="1820349" cy="145184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332657"/>
            <a:ext cx="2275310" cy="151651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332657"/>
            <a:ext cx="2179882" cy="145325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332657"/>
            <a:ext cx="2534360" cy="146070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2204864"/>
            <a:ext cx="4299791" cy="37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262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4"/>
          <p:cNvSpPr>
            <a:spLocks noGrp="1"/>
          </p:cNvSpPr>
          <p:nvPr>
            <p:ph type="title"/>
          </p:nvPr>
        </p:nvSpPr>
        <p:spPr>
          <a:xfrm>
            <a:off x="399592" y="5733256"/>
            <a:ext cx="8229600" cy="948138"/>
          </a:xfrm>
        </p:spPr>
        <p:txBody>
          <a:bodyPr>
            <a:normAutofit/>
          </a:bodyPr>
          <a:lstStyle/>
          <a:p>
            <a:r>
              <a:rPr lang="it-IT" sz="3000" dirty="0" smtClean="0"/>
              <a:t>I BATTERI</a:t>
            </a:r>
            <a:endParaRPr lang="it-IT" sz="3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974" y="1124744"/>
            <a:ext cx="7834471" cy="4896544"/>
          </a:xfrm>
          <a:prstGeom prst="rect">
            <a:avLst/>
          </a:prstGeom>
        </p:spPr>
      </p:pic>
      <p:sp>
        <p:nvSpPr>
          <p:cNvPr id="7" name="Titolo 4"/>
          <p:cNvSpPr txBox="1">
            <a:spLocks/>
          </p:cNvSpPr>
          <p:nvPr/>
        </p:nvSpPr>
        <p:spPr>
          <a:xfrm>
            <a:off x="328598" y="116632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2700" dirty="0" smtClean="0"/>
              <a:t>Talvolta </a:t>
            </a:r>
            <a:r>
              <a:rPr lang="it-IT" sz="2700" b="1" dirty="0" smtClean="0"/>
              <a:t>una</a:t>
            </a:r>
            <a:r>
              <a:rPr lang="it-IT" sz="2700" dirty="0" smtClean="0"/>
              <a:t> singola cellula </a:t>
            </a:r>
            <a:r>
              <a:rPr lang="it-IT" sz="2700" b="1" dirty="0" smtClean="0"/>
              <a:t>è già </a:t>
            </a:r>
            <a:r>
              <a:rPr lang="it-IT" sz="2700" dirty="0" smtClean="0"/>
              <a:t>un essere vivente completo</a:t>
            </a:r>
            <a:endParaRPr lang="it-IT" sz="2700" dirty="0"/>
          </a:p>
        </p:txBody>
      </p:sp>
    </p:spTree>
    <p:extLst>
      <p:ext uri="{BB962C8B-B14F-4D97-AF65-F5344CB8AC3E}">
        <p14:creationId xmlns:p14="http://schemas.microsoft.com/office/powerpoint/2010/main" xmlns="" val="230742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2165272"/>
            <a:ext cx="3096344" cy="3096344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UNITA’ di MISURA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29205" y="1772815"/>
            <a:ext cx="33507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500" dirty="0" smtClean="0"/>
              <a:t>Prendi un millimetro e dividilo </a:t>
            </a:r>
          </a:p>
          <a:p>
            <a:pPr algn="ctr"/>
            <a:r>
              <a:rPr lang="it-IT" sz="3500" dirty="0"/>
              <a:t>a</a:t>
            </a:r>
            <a:r>
              <a:rPr lang="it-IT" sz="3500" dirty="0" smtClean="0"/>
              <a:t>ltre 1000 volte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580112" y="4509120"/>
            <a:ext cx="335070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3500" dirty="0" smtClean="0"/>
          </a:p>
          <a:p>
            <a:pPr algn="ctr"/>
            <a:r>
              <a:rPr lang="it-IT" sz="3500" dirty="0" smtClean="0"/>
              <a:t>Ottieni</a:t>
            </a:r>
          </a:p>
          <a:p>
            <a:pPr algn="ctr"/>
            <a:r>
              <a:rPr lang="it-IT" sz="3500" dirty="0" smtClean="0"/>
              <a:t>1 MICRON</a:t>
            </a:r>
            <a:endParaRPr lang="it-IT" sz="3500" dirty="0"/>
          </a:p>
        </p:txBody>
      </p:sp>
    </p:spTree>
    <p:extLst>
      <p:ext uri="{BB962C8B-B14F-4D97-AF65-F5344CB8AC3E}">
        <p14:creationId xmlns:p14="http://schemas.microsoft.com/office/powerpoint/2010/main" xmlns="" val="113252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cla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1735</TotalTime>
  <Words>528</Words>
  <Application>Microsoft Office PowerPoint</Application>
  <PresentationFormat>Presentazione su schermo (4:3)</PresentationFormat>
  <Paragraphs>167</Paragraphs>
  <Slides>47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48" baseType="lpstr">
      <vt:lpstr>Executive</vt:lpstr>
      <vt:lpstr>  Dott.ssa Ferrari Chiara </vt:lpstr>
      <vt:lpstr>ALLA SCOPERTA DELLA CELLULA</vt:lpstr>
      <vt:lpstr>LA SCOPERTA</vt:lpstr>
      <vt:lpstr>COS’È UNA CELLULA?</vt:lpstr>
      <vt:lpstr>Diapositiva 5</vt:lpstr>
      <vt:lpstr>Diapositiva 6</vt:lpstr>
      <vt:lpstr>Diapositiva 7</vt:lpstr>
      <vt:lpstr>I BATTERI</vt:lpstr>
      <vt:lpstr>UNITA’ di MISURA</vt:lpstr>
      <vt:lpstr>DIMENSIONI</vt:lpstr>
      <vt:lpstr>MICROSCOPIO</vt:lpstr>
      <vt:lpstr>EUCARIOTE o PROCARIOTE ?</vt:lpstr>
      <vt:lpstr>CELLULA ANIMALE (EUCARIOTE)</vt:lpstr>
      <vt:lpstr>MEMBRANA PLASMATICA</vt:lpstr>
      <vt:lpstr>Diapositiva 15</vt:lpstr>
      <vt:lpstr>NUCLEO Il centro di controllo</vt:lpstr>
      <vt:lpstr>            Cromosomi</vt:lpstr>
      <vt:lpstr>Il nucleo dirige anche la riproduzione</vt:lpstr>
      <vt:lpstr>Diapositiva 19</vt:lpstr>
      <vt:lpstr>CITOPLASMA</vt:lpstr>
      <vt:lpstr>RIBOSOMI La fabbrica delle Proteine</vt:lpstr>
      <vt:lpstr>RETICOLO RUGOSO</vt:lpstr>
      <vt:lpstr>RETICOLO LISCIO la fabbrica dei grassi</vt:lpstr>
      <vt:lpstr>APPARATO DI GOLGI</vt:lpstr>
      <vt:lpstr>          MITOCONDRI Le centrali energetiche </vt:lpstr>
      <vt:lpstr>CITOSCHELETRO Lo scheletro della cellula</vt:lpstr>
      <vt:lpstr>LISOSOMI La raccolta differenziata</vt:lpstr>
      <vt:lpstr>RIPASSIAMO?</vt:lpstr>
      <vt:lpstr>FORME DIVERSE per FUNZIONI DIVERSE</vt:lpstr>
      <vt:lpstr>CELLULA VEGETALE (EUCARIOTE)</vt:lpstr>
      <vt:lpstr>PARETE</vt:lpstr>
      <vt:lpstr>VACUOLO La grande bolla</vt:lpstr>
      <vt:lpstr>CLOROPLASTI La fabbrica degli Zuccheri e dell’Ossigeno</vt:lpstr>
      <vt:lpstr>FOTOSINTESI</vt:lpstr>
      <vt:lpstr>ecco perché le piante sono così preziose per noi</vt:lpstr>
      <vt:lpstr>AL MICROSCOPIO</vt:lpstr>
      <vt:lpstr>Diapositiva 37</vt:lpstr>
      <vt:lpstr>UNA CELLULA STA PER DIVIDERSI</vt:lpstr>
      <vt:lpstr>CELLULE DI CIPOLLA</vt:lpstr>
      <vt:lpstr>CLOROPLASTI in cellule di foglia</vt:lpstr>
      <vt:lpstr>CITOSCHELETRO</vt:lpstr>
      <vt:lpstr>RETICOLO RUGOSO</vt:lpstr>
      <vt:lpstr>CROMOSOMI dentro il nucleo</vt:lpstr>
      <vt:lpstr>COSA PUO’ FARE UN BIOLOGO ?</vt:lpstr>
      <vt:lpstr>Diapositiva 45</vt:lpstr>
      <vt:lpstr>Diapositiva 46</vt:lpstr>
      <vt:lpstr>Diapositiva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CELLULA</dc:title>
  <dc:creator>Microsoft</dc:creator>
  <cp:lastModifiedBy>pcscuola</cp:lastModifiedBy>
  <cp:revision>299</cp:revision>
  <dcterms:created xsi:type="dcterms:W3CDTF">2016-01-14T20:27:25Z</dcterms:created>
  <dcterms:modified xsi:type="dcterms:W3CDTF">2016-02-08T09:22:30Z</dcterms:modified>
</cp:coreProperties>
</file>